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7" r:id="rId4"/>
    <p:sldId id="258" r:id="rId5"/>
    <p:sldId id="259" r:id="rId6"/>
    <p:sldId id="260" r:id="rId7"/>
    <p:sldId id="261" r:id="rId8"/>
    <p:sldId id="268" r:id="rId9"/>
    <p:sldId id="264" r:id="rId10"/>
    <p:sldId id="265" r:id="rId11"/>
    <p:sldId id="262" r:id="rId12"/>
    <p:sldId id="266" r:id="rId13"/>
    <p:sldId id="26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94660"/>
  </p:normalViewPr>
  <p:slideViewPr>
    <p:cSldViewPr>
      <p:cViewPr>
        <p:scale>
          <a:sx n="100" d="100"/>
          <a:sy n="100" d="100"/>
        </p:scale>
        <p:origin x="-1230" y="-6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F34A84-CA61-4048-B28C-0AFA5DDF3FA8}" type="datetimeFigureOut">
              <a:rPr lang="en-US" smtClean="0"/>
              <a:t>4/10/2014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B1849A-A7AA-4BB5-8420-4BA777E41DB3}" type="slidenum">
              <a:rPr lang="en-US" smtClean="0"/>
              <a:t>‹#›</a:t>
            </a:fld>
            <a:endParaRPr lang="en-US"/>
          </a:p>
        </p:txBody>
      </p:sp>
    </p:spTree>
    <p:extLst>
      <p:ext uri="{BB962C8B-B14F-4D97-AF65-F5344CB8AC3E}">
        <p14:creationId xmlns:p14="http://schemas.microsoft.com/office/powerpoint/2010/main" val="2559576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0D7C0C-DD2E-4902-A89D-F843926F3FF7}" type="datetime1">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A497B-AF21-4421-9635-D1ABD8F7F49C}" type="slidenum">
              <a:rPr lang="en-US" smtClean="0"/>
              <a:t>‹#›</a:t>
            </a:fld>
            <a:endParaRPr lang="en-US"/>
          </a:p>
        </p:txBody>
      </p:sp>
    </p:spTree>
    <p:extLst>
      <p:ext uri="{BB962C8B-B14F-4D97-AF65-F5344CB8AC3E}">
        <p14:creationId xmlns:p14="http://schemas.microsoft.com/office/powerpoint/2010/main" val="2816450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BABB70-3494-41B9-A80C-3B21EB56712D}" type="datetime1">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A497B-AF21-4421-9635-D1ABD8F7F49C}" type="slidenum">
              <a:rPr lang="en-US" smtClean="0"/>
              <a:t>‹#›</a:t>
            </a:fld>
            <a:endParaRPr lang="en-US"/>
          </a:p>
        </p:txBody>
      </p:sp>
    </p:spTree>
    <p:extLst>
      <p:ext uri="{BB962C8B-B14F-4D97-AF65-F5344CB8AC3E}">
        <p14:creationId xmlns:p14="http://schemas.microsoft.com/office/powerpoint/2010/main" val="2154001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7C829-009A-4609-A440-CD265FDD5BEF}" type="datetime1">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A497B-AF21-4421-9635-D1ABD8F7F49C}" type="slidenum">
              <a:rPr lang="en-US" smtClean="0"/>
              <a:t>‹#›</a:t>
            </a:fld>
            <a:endParaRPr lang="en-US"/>
          </a:p>
        </p:txBody>
      </p:sp>
    </p:spTree>
    <p:extLst>
      <p:ext uri="{BB962C8B-B14F-4D97-AF65-F5344CB8AC3E}">
        <p14:creationId xmlns:p14="http://schemas.microsoft.com/office/powerpoint/2010/main" val="286608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7AB56-8594-44AC-841B-D8BD989CB032}" type="datetime1">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A497B-AF21-4421-9635-D1ABD8F7F49C}" type="slidenum">
              <a:rPr lang="en-US" smtClean="0"/>
              <a:t>‹#›</a:t>
            </a:fld>
            <a:endParaRPr lang="en-US"/>
          </a:p>
        </p:txBody>
      </p:sp>
    </p:spTree>
    <p:extLst>
      <p:ext uri="{BB962C8B-B14F-4D97-AF65-F5344CB8AC3E}">
        <p14:creationId xmlns:p14="http://schemas.microsoft.com/office/powerpoint/2010/main" val="4225602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97FC56-C752-4CE3-B949-24063966C983}" type="datetime1">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A497B-AF21-4421-9635-D1ABD8F7F49C}" type="slidenum">
              <a:rPr lang="en-US" smtClean="0"/>
              <a:t>‹#›</a:t>
            </a:fld>
            <a:endParaRPr lang="en-US"/>
          </a:p>
        </p:txBody>
      </p:sp>
    </p:spTree>
    <p:extLst>
      <p:ext uri="{BB962C8B-B14F-4D97-AF65-F5344CB8AC3E}">
        <p14:creationId xmlns:p14="http://schemas.microsoft.com/office/powerpoint/2010/main" val="3566927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334FEA-0F4E-4A06-A96E-57AB4CF54D75}" type="datetime1">
              <a:rPr lang="en-US" smtClean="0"/>
              <a:t>4/10/2014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A497B-AF21-4421-9635-D1ABD8F7F49C}" type="slidenum">
              <a:rPr lang="en-US" smtClean="0"/>
              <a:t>‹#›</a:t>
            </a:fld>
            <a:endParaRPr lang="en-US"/>
          </a:p>
        </p:txBody>
      </p:sp>
    </p:spTree>
    <p:extLst>
      <p:ext uri="{BB962C8B-B14F-4D97-AF65-F5344CB8AC3E}">
        <p14:creationId xmlns:p14="http://schemas.microsoft.com/office/powerpoint/2010/main" val="1147657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CC08C8-E937-4A68-8078-2686CD5AB548}" type="datetime1">
              <a:rPr lang="en-US" smtClean="0"/>
              <a:t>4/10/2014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DA497B-AF21-4421-9635-D1ABD8F7F49C}" type="slidenum">
              <a:rPr lang="en-US" smtClean="0"/>
              <a:t>‹#›</a:t>
            </a:fld>
            <a:endParaRPr lang="en-US"/>
          </a:p>
        </p:txBody>
      </p:sp>
    </p:spTree>
    <p:extLst>
      <p:ext uri="{BB962C8B-B14F-4D97-AF65-F5344CB8AC3E}">
        <p14:creationId xmlns:p14="http://schemas.microsoft.com/office/powerpoint/2010/main" val="1812453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826BA7-D8D1-40E8-94D8-2C19FAC70BB7}" type="datetime1">
              <a:rPr lang="en-US" smtClean="0"/>
              <a:t>4/10/2014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DA497B-AF21-4421-9635-D1ABD8F7F49C}" type="slidenum">
              <a:rPr lang="en-US" smtClean="0"/>
              <a:t>‹#›</a:t>
            </a:fld>
            <a:endParaRPr lang="en-US"/>
          </a:p>
        </p:txBody>
      </p:sp>
    </p:spTree>
    <p:extLst>
      <p:ext uri="{BB962C8B-B14F-4D97-AF65-F5344CB8AC3E}">
        <p14:creationId xmlns:p14="http://schemas.microsoft.com/office/powerpoint/2010/main" val="2937050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DB2938-1388-4BCE-9167-63318BA9D1C7}" type="datetime1">
              <a:rPr lang="en-US" smtClean="0"/>
              <a:t>4/10/2014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DA497B-AF21-4421-9635-D1ABD8F7F49C}" type="slidenum">
              <a:rPr lang="en-US" smtClean="0"/>
              <a:t>‹#›</a:t>
            </a:fld>
            <a:endParaRPr lang="en-US"/>
          </a:p>
        </p:txBody>
      </p:sp>
    </p:spTree>
    <p:extLst>
      <p:ext uri="{BB962C8B-B14F-4D97-AF65-F5344CB8AC3E}">
        <p14:creationId xmlns:p14="http://schemas.microsoft.com/office/powerpoint/2010/main" val="237116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258EE8-C5F2-4E0A-9E49-13A61A6D0679}" type="datetime1">
              <a:rPr lang="en-US" smtClean="0"/>
              <a:t>4/10/2014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A497B-AF21-4421-9635-D1ABD8F7F49C}" type="slidenum">
              <a:rPr lang="en-US" smtClean="0"/>
              <a:t>‹#›</a:t>
            </a:fld>
            <a:endParaRPr lang="en-US"/>
          </a:p>
        </p:txBody>
      </p:sp>
    </p:spTree>
    <p:extLst>
      <p:ext uri="{BB962C8B-B14F-4D97-AF65-F5344CB8AC3E}">
        <p14:creationId xmlns:p14="http://schemas.microsoft.com/office/powerpoint/2010/main" val="1399272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2A8C1D-73D7-4071-89B2-948956571496}" type="datetime1">
              <a:rPr lang="en-US" smtClean="0"/>
              <a:t>4/10/2014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A497B-AF21-4421-9635-D1ABD8F7F49C}" type="slidenum">
              <a:rPr lang="en-US" smtClean="0"/>
              <a:t>‹#›</a:t>
            </a:fld>
            <a:endParaRPr lang="en-US"/>
          </a:p>
        </p:txBody>
      </p:sp>
    </p:spTree>
    <p:extLst>
      <p:ext uri="{BB962C8B-B14F-4D97-AF65-F5344CB8AC3E}">
        <p14:creationId xmlns:p14="http://schemas.microsoft.com/office/powerpoint/2010/main" val="307876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C5E52D-DF48-4AAF-8C59-51A8375D8BE0}" type="datetime1">
              <a:rPr lang="en-US" smtClean="0"/>
              <a:t>4/10/2014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A497B-AF21-4421-9635-D1ABD8F7F49C}" type="slidenum">
              <a:rPr lang="en-US" smtClean="0"/>
              <a:t>‹#›</a:t>
            </a:fld>
            <a:endParaRPr lang="en-US"/>
          </a:p>
        </p:txBody>
      </p:sp>
    </p:spTree>
    <p:extLst>
      <p:ext uri="{BB962C8B-B14F-4D97-AF65-F5344CB8AC3E}">
        <p14:creationId xmlns:p14="http://schemas.microsoft.com/office/powerpoint/2010/main" val="2703986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lstStyle/>
          <a:p>
            <a:r>
              <a:rPr lang="en-US" dirty="0" err="1" smtClean="0"/>
              <a:t>Etomo</a:t>
            </a:r>
            <a:r>
              <a:rPr lang="en-US" dirty="0" smtClean="0"/>
              <a:t> introduction</a:t>
            </a:r>
            <a:endParaRPr lang="en-US" dirty="0"/>
          </a:p>
        </p:txBody>
      </p:sp>
      <p:sp>
        <p:nvSpPr>
          <p:cNvPr id="3" name="Subtitle 2"/>
          <p:cNvSpPr>
            <a:spLocks noGrp="1"/>
          </p:cNvSpPr>
          <p:nvPr>
            <p:ph type="subTitle" idx="1"/>
          </p:nvPr>
        </p:nvSpPr>
        <p:spPr>
          <a:xfrm>
            <a:off x="381000" y="1752600"/>
            <a:ext cx="6400800" cy="845820"/>
          </a:xfrm>
        </p:spPr>
        <p:txBody>
          <a:bodyPr>
            <a:normAutofit fontScale="85000" lnSpcReduction="20000"/>
          </a:bodyPr>
          <a:lstStyle/>
          <a:p>
            <a:pPr algn="l"/>
            <a:r>
              <a:rPr lang="en-US" sz="2000" dirty="0" smtClean="0">
                <a:solidFill>
                  <a:schemeClr val="tx1"/>
                </a:solidFill>
              </a:rPr>
              <a:t>A) Start “</a:t>
            </a:r>
            <a:r>
              <a:rPr lang="en-US" sz="2000" dirty="0" err="1" smtClean="0">
                <a:solidFill>
                  <a:schemeClr val="tx1"/>
                </a:solidFill>
              </a:rPr>
              <a:t>cygwin</a:t>
            </a:r>
            <a:r>
              <a:rPr lang="en-US" sz="2000" dirty="0" smtClean="0">
                <a:solidFill>
                  <a:schemeClr val="tx1"/>
                </a:solidFill>
              </a:rPr>
              <a:t>-bash” on desktop</a:t>
            </a:r>
          </a:p>
          <a:p>
            <a:pPr algn="l"/>
            <a:r>
              <a:rPr lang="en-US" sz="2000" dirty="0" smtClean="0">
                <a:solidFill>
                  <a:schemeClr val="tx1"/>
                </a:solidFill>
              </a:rPr>
              <a:t>The command prompt window opens up</a:t>
            </a:r>
            <a:endParaRPr lang="en-US" sz="2000" dirty="0">
              <a:solidFill>
                <a:schemeClr val="tx1"/>
              </a:solidFill>
            </a:endParaRPr>
          </a:p>
          <a:p>
            <a:pPr algn="l"/>
            <a:r>
              <a:rPr lang="en-US" sz="2000" dirty="0" smtClean="0">
                <a:solidFill>
                  <a:schemeClr val="tx1"/>
                </a:solidFill>
              </a:rPr>
              <a:t>B) Enter “</a:t>
            </a:r>
            <a:r>
              <a:rPr lang="en-US" sz="2000" dirty="0" err="1" smtClean="0">
                <a:solidFill>
                  <a:schemeClr val="tx1"/>
                </a:solidFill>
              </a:rPr>
              <a:t>etomo</a:t>
            </a:r>
            <a:r>
              <a:rPr lang="en-US" sz="2000" dirty="0" smtClean="0">
                <a:solidFill>
                  <a:schemeClr val="tx1"/>
                </a:solidFill>
              </a:rPr>
              <a:t>” and hit enter</a:t>
            </a:r>
          </a:p>
        </p:txBody>
      </p:sp>
      <p:pic>
        <p:nvPicPr>
          <p:cNvPr id="1026" name="Picture 2" descr="S:\public_html\ChristianBuesch\bacteria\etomo start guid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2590800"/>
            <a:ext cx="5289550" cy="3967163"/>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txBox="1">
            <a:spLocks/>
          </p:cNvSpPr>
          <p:nvPr/>
        </p:nvSpPr>
        <p:spPr>
          <a:xfrm>
            <a:off x="381000" y="1089660"/>
            <a:ext cx="7804150" cy="609600"/>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2000" dirty="0" smtClean="0">
                <a:solidFill>
                  <a:schemeClr val="tx1"/>
                </a:solidFill>
              </a:rPr>
              <a:t>This quick guide will show how to use </a:t>
            </a:r>
            <a:r>
              <a:rPr lang="en-US" sz="2000" dirty="0" err="1" smtClean="0">
                <a:solidFill>
                  <a:schemeClr val="tx1"/>
                </a:solidFill>
              </a:rPr>
              <a:t>Etomo</a:t>
            </a:r>
            <a:r>
              <a:rPr lang="en-US" sz="2000" dirty="0" smtClean="0">
                <a:solidFill>
                  <a:schemeClr val="tx1"/>
                </a:solidFill>
              </a:rPr>
              <a:t> to reconstruct a tilt series in about 5 minutes. A bacteria sample is used.</a:t>
            </a:r>
          </a:p>
        </p:txBody>
      </p:sp>
      <p:sp>
        <p:nvSpPr>
          <p:cNvPr id="4" name="Slide Number Placeholder 3"/>
          <p:cNvSpPr>
            <a:spLocks noGrp="1"/>
          </p:cNvSpPr>
          <p:nvPr>
            <p:ph type="sldNum" sz="quarter" idx="12"/>
          </p:nvPr>
        </p:nvSpPr>
        <p:spPr/>
        <p:txBody>
          <a:bodyPr/>
          <a:lstStyle/>
          <a:p>
            <a:fld id="{1EDA497B-AF21-4421-9635-D1ABD8F7F49C}" type="slidenum">
              <a:rPr lang="en-US" smtClean="0"/>
              <a:t>1</a:t>
            </a:fld>
            <a:endParaRPr lang="en-US"/>
          </a:p>
        </p:txBody>
      </p:sp>
    </p:spTree>
    <p:extLst>
      <p:ext uri="{BB962C8B-B14F-4D97-AF65-F5344CB8AC3E}">
        <p14:creationId xmlns:p14="http://schemas.microsoft.com/office/powerpoint/2010/main" val="3982710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public_html\ChristianBuesch\bacteria\etomo start guide\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209800"/>
            <a:ext cx="4953000" cy="371475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19100" y="762000"/>
            <a:ext cx="8229600" cy="1143000"/>
          </a:xfrm>
        </p:spPr>
        <p:txBody>
          <a:bodyPr>
            <a:noAutofit/>
          </a:bodyPr>
          <a:lstStyle/>
          <a:p>
            <a:pPr algn="l"/>
            <a:r>
              <a:rPr lang="en-US" sz="1800" b="1" dirty="0" smtClean="0"/>
              <a:t>Last step</a:t>
            </a:r>
            <a:r>
              <a:rPr lang="en-US" sz="1800" dirty="0" smtClean="0"/>
              <a:t/>
            </a:r>
            <a:br>
              <a:rPr lang="en-US" sz="1800" dirty="0" smtClean="0"/>
            </a:br>
            <a:r>
              <a:rPr lang="en-US" sz="1800" dirty="0" smtClean="0"/>
              <a:t>A) Leave numbers, </a:t>
            </a:r>
            <a:r>
              <a:rPr lang="en-US" sz="1800" dirty="0" smtClean="0"/>
              <a:t>use </a:t>
            </a:r>
            <a:r>
              <a:rPr lang="en-US" sz="1800" dirty="0" smtClean="0"/>
              <a:t>1000 </a:t>
            </a:r>
            <a:r>
              <a:rPr lang="en-US" sz="1800" dirty="0" smtClean="0"/>
              <a:t>to </a:t>
            </a:r>
            <a:r>
              <a:rPr lang="en-US" sz="1800" dirty="0" smtClean="0"/>
              <a:t>include everything (and get rid of it later in </a:t>
            </a:r>
            <a:r>
              <a:rPr lang="en-US" sz="1800" dirty="0" err="1" smtClean="0"/>
              <a:t>Avizo</a:t>
            </a:r>
            <a:r>
              <a:rPr lang="en-US" sz="1800" dirty="0" smtClean="0"/>
              <a:t>)</a:t>
            </a:r>
            <a:br>
              <a:rPr lang="en-US" sz="1800" dirty="0" smtClean="0"/>
            </a:br>
            <a:r>
              <a:rPr lang="en-US" sz="1800" dirty="0" smtClean="0"/>
              <a:t>B) Press “View Tomogram in 3dmod”</a:t>
            </a:r>
            <a:br>
              <a:rPr lang="en-US" sz="1800" dirty="0" smtClean="0"/>
            </a:br>
            <a:r>
              <a:rPr lang="en-US" sz="1800" dirty="0" smtClean="0"/>
              <a:t>3dmod shows up and loads the newly created final tomogram. The reconstructed file can be loaded into </a:t>
            </a:r>
            <a:r>
              <a:rPr lang="en-US" sz="1800" dirty="0" err="1" smtClean="0"/>
              <a:t>Avizo</a:t>
            </a:r>
            <a:r>
              <a:rPr lang="en-US" sz="1800" dirty="0" smtClean="0"/>
              <a:t> as well.</a:t>
            </a:r>
            <a:br>
              <a:rPr lang="en-US" sz="1800" dirty="0" smtClean="0"/>
            </a:br>
            <a:r>
              <a:rPr lang="en-US" sz="1800" dirty="0" smtClean="0"/>
              <a:t>C) Press “Delete Intermediate Image Stacks</a:t>
            </a:r>
            <a:r>
              <a:rPr lang="en-US" sz="1800" dirty="0" smtClean="0"/>
              <a:t>” to get rid of some unnecessary intermediate files</a:t>
            </a:r>
            <a:r>
              <a:rPr lang="en-US" sz="2000" dirty="0" smtClean="0"/>
              <a:t/>
            </a:r>
            <a:br>
              <a:rPr lang="en-US" sz="2000" dirty="0" smtClean="0"/>
            </a:br>
            <a:r>
              <a:rPr lang="en-US" sz="2000" dirty="0" smtClean="0"/>
              <a:t/>
            </a:r>
            <a:br>
              <a:rPr lang="en-US" sz="2000" dirty="0" smtClean="0"/>
            </a:br>
            <a:endParaRPr lang="en-US" sz="2000" dirty="0"/>
          </a:p>
        </p:txBody>
      </p:sp>
      <p:sp>
        <p:nvSpPr>
          <p:cNvPr id="2" name="Slide Number Placeholder 1"/>
          <p:cNvSpPr>
            <a:spLocks noGrp="1"/>
          </p:cNvSpPr>
          <p:nvPr>
            <p:ph type="sldNum" sz="quarter" idx="12"/>
          </p:nvPr>
        </p:nvSpPr>
        <p:spPr/>
        <p:txBody>
          <a:bodyPr/>
          <a:lstStyle/>
          <a:p>
            <a:fld id="{1EDA497B-AF21-4421-9635-D1ABD8F7F49C}" type="slidenum">
              <a:rPr lang="en-US" smtClean="0"/>
              <a:t>10</a:t>
            </a:fld>
            <a:endParaRPr lang="en-US"/>
          </a:p>
        </p:txBody>
      </p:sp>
    </p:spTree>
    <p:extLst>
      <p:ext uri="{BB962C8B-B14F-4D97-AF65-F5344CB8AC3E}">
        <p14:creationId xmlns:p14="http://schemas.microsoft.com/office/powerpoint/2010/main" val="68509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public_html\ChristianBuesch\bacteria\etomo start guide\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905000"/>
            <a:ext cx="6126163" cy="459462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57200" y="274638"/>
            <a:ext cx="8229600" cy="1782762"/>
          </a:xfrm>
        </p:spPr>
        <p:txBody>
          <a:bodyPr>
            <a:noAutofit/>
          </a:bodyPr>
          <a:lstStyle/>
          <a:p>
            <a:pPr algn="l"/>
            <a:r>
              <a:rPr lang="en-US" sz="1600" dirty="0" smtClean="0"/>
              <a:t>At step 5 </a:t>
            </a:r>
            <a:r>
              <a:rPr lang="en-US" sz="1600" dirty="0" smtClean="0"/>
              <a:t>(out of the </a:t>
            </a:r>
            <a:r>
              <a:rPr lang="en-US" sz="1600" dirty="0" smtClean="0"/>
              <a:t>9 </a:t>
            </a:r>
            <a:r>
              <a:rPr lang="en-US" sz="1600" dirty="0" smtClean="0"/>
              <a:t>steps visible on the left </a:t>
            </a:r>
            <a:r>
              <a:rPr lang="en-US" sz="1600" dirty="0" smtClean="0"/>
              <a:t>side) we can create a Boundary Model:</a:t>
            </a:r>
            <a:r>
              <a:rPr lang="en-US" sz="1600" dirty="0" smtClean="0"/>
              <a:t/>
            </a:r>
            <a:br>
              <a:rPr lang="en-US" sz="1600" dirty="0" smtClean="0"/>
            </a:br>
            <a:r>
              <a:rPr lang="en-US" sz="1600" dirty="0" smtClean="0"/>
              <a:t>A) Choose something large for the tomogram thickness (e.g. </a:t>
            </a:r>
            <a:r>
              <a:rPr lang="en-US" sz="1600" dirty="0" smtClean="0"/>
              <a:t>1000) and enter in the first field (“Sample tomogram thickness”)</a:t>
            </a:r>
            <a:r>
              <a:rPr lang="en-US" sz="1600" dirty="0" smtClean="0"/>
              <a:t/>
            </a:r>
            <a:br>
              <a:rPr lang="en-US" sz="1600" dirty="0" smtClean="0"/>
            </a:br>
            <a:r>
              <a:rPr lang="en-US" sz="1600" dirty="0" smtClean="0"/>
              <a:t>B) Press “Create Sample Tomogram”</a:t>
            </a:r>
            <a:br>
              <a:rPr lang="en-US" sz="1600" dirty="0" smtClean="0"/>
            </a:br>
            <a:r>
              <a:rPr lang="en-US" sz="1600" dirty="0" smtClean="0"/>
              <a:t>C) Press “Create Boundary Model”</a:t>
            </a:r>
            <a:br>
              <a:rPr lang="en-US" sz="1600" dirty="0" smtClean="0"/>
            </a:br>
            <a:r>
              <a:rPr lang="en-US" sz="1600" dirty="0" smtClean="0"/>
              <a:t>3Dmod will open up with the loaded boundary model</a:t>
            </a:r>
            <a:br>
              <a:rPr lang="en-US" sz="1600" dirty="0" smtClean="0"/>
            </a:br>
            <a:r>
              <a:rPr lang="en-US" sz="1600" dirty="0" smtClean="0"/>
              <a:t>…</a:t>
            </a:r>
            <a:r>
              <a:rPr lang="en-US" sz="1200" dirty="0" smtClean="0"/>
              <a:t/>
            </a:r>
            <a:br>
              <a:rPr lang="en-US" sz="1200" dirty="0" smtClean="0"/>
            </a:br>
            <a:endParaRPr lang="en-US" sz="1200" dirty="0"/>
          </a:p>
        </p:txBody>
      </p:sp>
      <p:sp>
        <p:nvSpPr>
          <p:cNvPr id="2" name="Slide Number Placeholder 1"/>
          <p:cNvSpPr>
            <a:spLocks noGrp="1"/>
          </p:cNvSpPr>
          <p:nvPr>
            <p:ph type="sldNum" sz="quarter" idx="12"/>
          </p:nvPr>
        </p:nvSpPr>
        <p:spPr/>
        <p:txBody>
          <a:bodyPr/>
          <a:lstStyle/>
          <a:p>
            <a:fld id="{1EDA497B-AF21-4421-9635-D1ABD8F7F49C}" type="slidenum">
              <a:rPr lang="en-US" smtClean="0"/>
              <a:t>11</a:t>
            </a:fld>
            <a:endParaRPr lang="en-US"/>
          </a:p>
        </p:txBody>
      </p:sp>
    </p:spTree>
    <p:extLst>
      <p:ext uri="{BB962C8B-B14F-4D97-AF65-F5344CB8AC3E}">
        <p14:creationId xmlns:p14="http://schemas.microsoft.com/office/powerpoint/2010/main" val="68509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public_html\ChristianBuesch\bacteria\etomo start guide\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2438400"/>
            <a:ext cx="4678363" cy="350877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152400" y="304800"/>
            <a:ext cx="8534400" cy="2057400"/>
          </a:xfrm>
        </p:spPr>
        <p:txBody>
          <a:bodyPr>
            <a:noAutofit/>
          </a:bodyPr>
          <a:lstStyle/>
          <a:p>
            <a:pPr algn="l"/>
            <a:r>
              <a:rPr lang="en-US" sz="1600" dirty="0" smtClean="0"/>
              <a:t>The model contains 3 images. We need to define the outer boundaries. </a:t>
            </a:r>
            <a:br>
              <a:rPr lang="en-US" sz="1600" dirty="0" smtClean="0"/>
            </a:br>
            <a:r>
              <a:rPr lang="en-US" sz="1600" dirty="0" smtClean="0"/>
              <a:t>D) Use the middle mouse button to create a point in the image. Then we create another point and the program combines them with a line. That line defines the upper boundary. Then press left mouse button. Then add the lower line.</a:t>
            </a:r>
            <a:br>
              <a:rPr lang="en-US" sz="1600" dirty="0" smtClean="0"/>
            </a:br>
            <a:r>
              <a:rPr lang="en-US" sz="1600" dirty="0" smtClean="0"/>
              <a:t>E) Go to the next image by pressing on the small black arrow in the top right of the window. Again draw the upper &amp; lower line to set the boundaries for what seems to be the sample (region of interest). Again for the 3</a:t>
            </a:r>
            <a:r>
              <a:rPr lang="en-US" sz="1600" baseline="30000" dirty="0" smtClean="0"/>
              <a:t>rd</a:t>
            </a:r>
            <a:r>
              <a:rPr lang="en-US" sz="1600" dirty="0" smtClean="0"/>
              <a:t> image. </a:t>
            </a:r>
            <a:br>
              <a:rPr lang="en-US" sz="1600" dirty="0" smtClean="0"/>
            </a:br>
            <a:r>
              <a:rPr lang="en-US" sz="1600" dirty="0" smtClean="0"/>
              <a:t>F) Save the model in the 3dmod window under the “File” tab </a:t>
            </a:r>
            <a:br>
              <a:rPr lang="en-US" sz="1600" dirty="0" smtClean="0"/>
            </a:br>
            <a:endParaRPr lang="en-US" sz="1600" dirty="0"/>
          </a:p>
        </p:txBody>
      </p:sp>
      <p:sp>
        <p:nvSpPr>
          <p:cNvPr id="2" name="Slide Number Placeholder 1"/>
          <p:cNvSpPr>
            <a:spLocks noGrp="1"/>
          </p:cNvSpPr>
          <p:nvPr>
            <p:ph type="sldNum" sz="quarter" idx="12"/>
          </p:nvPr>
        </p:nvSpPr>
        <p:spPr/>
        <p:txBody>
          <a:bodyPr/>
          <a:lstStyle/>
          <a:p>
            <a:fld id="{1EDA497B-AF21-4421-9635-D1ABD8F7F49C}" type="slidenum">
              <a:rPr lang="en-US" smtClean="0"/>
              <a:t>12</a:t>
            </a:fld>
            <a:endParaRPr lang="en-US"/>
          </a:p>
        </p:txBody>
      </p:sp>
    </p:spTree>
    <p:extLst>
      <p:ext uri="{BB962C8B-B14F-4D97-AF65-F5344CB8AC3E}">
        <p14:creationId xmlns:p14="http://schemas.microsoft.com/office/powerpoint/2010/main" val="780984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public_html\ChristianBuesch\bacteria\etomo start guide\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2237583"/>
            <a:ext cx="5326589" cy="39949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381000"/>
            <a:ext cx="8153400" cy="1754326"/>
          </a:xfrm>
          <a:prstGeom prst="rect">
            <a:avLst/>
          </a:prstGeom>
        </p:spPr>
        <p:txBody>
          <a:bodyPr wrap="square">
            <a:spAutoFit/>
          </a:bodyPr>
          <a:lstStyle/>
          <a:p>
            <a:r>
              <a:rPr lang="en-US" dirty="0" smtClean="0"/>
              <a:t>G) Press “Compute Z-Shift &amp; Pitch”. </a:t>
            </a:r>
            <a:r>
              <a:rPr lang="en-US" dirty="0" err="1" smtClean="0"/>
              <a:t>Etomo</a:t>
            </a:r>
            <a:r>
              <a:rPr lang="en-US" dirty="0" smtClean="0"/>
              <a:t> calculates the dimensions of the tomogram. </a:t>
            </a:r>
            <a:br>
              <a:rPr lang="en-US" dirty="0" smtClean="0"/>
            </a:br>
            <a:r>
              <a:rPr lang="en-US" dirty="0" smtClean="0"/>
              <a:t>H) Press “Done”</a:t>
            </a:r>
          </a:p>
          <a:p>
            <a:r>
              <a:rPr lang="en-US" dirty="0" err="1" smtClean="0"/>
              <a:t>Etomo</a:t>
            </a:r>
            <a:r>
              <a:rPr lang="en-US" dirty="0" smtClean="0"/>
              <a:t> prompts you to close </a:t>
            </a:r>
            <a:r>
              <a:rPr lang="en-US" dirty="0" smtClean="0"/>
              <a:t>3dmod</a:t>
            </a:r>
          </a:p>
          <a:p>
            <a:r>
              <a:rPr lang="en-US" dirty="0" smtClean="0"/>
              <a:t>I) </a:t>
            </a:r>
            <a:r>
              <a:rPr lang="en-US" dirty="0" smtClean="0"/>
              <a:t>Press </a:t>
            </a:r>
            <a:r>
              <a:rPr lang="en-US" dirty="0" smtClean="0"/>
              <a:t>“</a:t>
            </a:r>
            <a:r>
              <a:rPr lang="en-US" dirty="0" smtClean="0"/>
              <a:t>Yes”</a:t>
            </a:r>
          </a:p>
          <a:p>
            <a:r>
              <a:rPr lang="en-US" dirty="0" smtClean="0"/>
              <a:t>J) Continue on slide 9</a:t>
            </a:r>
            <a:endParaRPr lang="en-US" dirty="0" smtClean="0"/>
          </a:p>
        </p:txBody>
      </p:sp>
      <p:sp>
        <p:nvSpPr>
          <p:cNvPr id="2" name="Slide Number Placeholder 1"/>
          <p:cNvSpPr>
            <a:spLocks noGrp="1"/>
          </p:cNvSpPr>
          <p:nvPr>
            <p:ph type="sldNum" sz="quarter" idx="12"/>
          </p:nvPr>
        </p:nvSpPr>
        <p:spPr/>
        <p:txBody>
          <a:bodyPr/>
          <a:lstStyle/>
          <a:p>
            <a:fld id="{1EDA497B-AF21-4421-9635-D1ABD8F7F49C}" type="slidenum">
              <a:rPr lang="en-US" smtClean="0"/>
              <a:t>13</a:t>
            </a:fld>
            <a:endParaRPr lang="en-US"/>
          </a:p>
        </p:txBody>
      </p:sp>
    </p:spTree>
    <p:extLst>
      <p:ext uri="{BB962C8B-B14F-4D97-AF65-F5344CB8AC3E}">
        <p14:creationId xmlns:p14="http://schemas.microsoft.com/office/powerpoint/2010/main" val="68509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dirty="0" smtClean="0"/>
              <a:t>The main program window </a:t>
            </a:r>
            <a:r>
              <a:rPr lang="en-US" sz="2000" dirty="0" smtClean="0"/>
              <a:t>opens up</a:t>
            </a:r>
            <a:r>
              <a:rPr lang="en-US" sz="2000" dirty="0" smtClean="0"/>
              <a:t/>
            </a:r>
            <a:br>
              <a:rPr lang="en-US" sz="2000" dirty="0" smtClean="0"/>
            </a:br>
            <a:r>
              <a:rPr lang="en-US" sz="2000" dirty="0" smtClean="0"/>
              <a:t>A) Press “New Tomogram”</a:t>
            </a:r>
            <a:endParaRPr lang="en-US" sz="2000" dirty="0"/>
          </a:p>
        </p:txBody>
      </p:sp>
      <p:pic>
        <p:nvPicPr>
          <p:cNvPr id="2050" name="Picture 2" descr="S:\public_html\ChristianBuesch\bacteria\etomo start guid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047875"/>
            <a:ext cx="5105400" cy="382905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1EDA497B-AF21-4421-9635-D1ABD8F7F49C}" type="slidenum">
              <a:rPr lang="en-US" smtClean="0"/>
              <a:t>2</a:t>
            </a:fld>
            <a:endParaRPr lang="en-US"/>
          </a:p>
        </p:txBody>
      </p:sp>
    </p:spTree>
    <p:extLst>
      <p:ext uri="{BB962C8B-B14F-4D97-AF65-F5344CB8AC3E}">
        <p14:creationId xmlns:p14="http://schemas.microsoft.com/office/powerpoint/2010/main" val="946979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507163"/>
          </a:xfrm>
        </p:spPr>
        <p:txBody>
          <a:bodyPr>
            <a:normAutofit/>
          </a:bodyPr>
          <a:lstStyle/>
          <a:p>
            <a:pPr algn="l"/>
            <a:r>
              <a:rPr lang="en-US" sz="2000" b="1" dirty="0" smtClean="0"/>
              <a:t>Things to remember before the start:</a:t>
            </a:r>
            <a:r>
              <a:rPr lang="en-US" sz="2000" dirty="0" smtClean="0"/>
              <a:t/>
            </a:r>
            <a:br>
              <a:rPr lang="en-US" sz="2000" dirty="0" smtClean="0"/>
            </a:br>
            <a:r>
              <a:rPr lang="en-US" sz="2000" dirty="0" smtClean="0"/>
              <a:t>- </a:t>
            </a:r>
            <a:r>
              <a:rPr lang="en-US" sz="2000" dirty="0" err="1"/>
              <a:t>E</a:t>
            </a:r>
            <a:r>
              <a:rPr lang="en-US" sz="2000" dirty="0" err="1" smtClean="0"/>
              <a:t>tomo</a:t>
            </a:r>
            <a:r>
              <a:rPr lang="en-US" sz="2000" dirty="0" smtClean="0"/>
              <a:t> creates many </a:t>
            </a:r>
            <a:r>
              <a:rPr lang="en-US" sz="2000" dirty="0"/>
              <a:t>files (chaos</a:t>
            </a:r>
            <a:r>
              <a:rPr lang="en-US" sz="2000" dirty="0" smtClean="0"/>
              <a:t>) in the same folder as the tilt series -&gt; </a:t>
            </a:r>
            <a:r>
              <a:rPr lang="en-US" sz="2000" dirty="0"/>
              <a:t>So create a new empty folder and place the tilt series </a:t>
            </a:r>
            <a:r>
              <a:rPr lang="en-US" sz="2000" dirty="0" smtClean="0"/>
              <a:t>inside</a:t>
            </a:r>
            <a:br>
              <a:rPr lang="en-US" sz="2000" dirty="0" smtClean="0"/>
            </a:br>
            <a:r>
              <a:rPr lang="en-US" sz="2000" dirty="0" smtClean="0"/>
              <a:t>- The </a:t>
            </a:r>
            <a:r>
              <a:rPr lang="en-US" sz="2000" dirty="0"/>
              <a:t>folder with the tilt series must be in a location with permission for windows to access </a:t>
            </a:r>
            <a:r>
              <a:rPr lang="en-US" sz="2000" dirty="0" smtClean="0"/>
              <a:t>it (normal places work but maybe problems occur)</a:t>
            </a:r>
            <a:br>
              <a:rPr lang="en-US" sz="2000" dirty="0" smtClean="0"/>
            </a:br>
            <a:r>
              <a:rPr lang="en-US" sz="2000" dirty="0" smtClean="0"/>
              <a:t>- The </a:t>
            </a:r>
            <a:r>
              <a:rPr lang="en-US" sz="2000" dirty="0"/>
              <a:t>tilt series </a:t>
            </a:r>
            <a:r>
              <a:rPr lang="en-US" sz="2000" dirty="0" smtClean="0"/>
              <a:t>filename </a:t>
            </a:r>
            <a:r>
              <a:rPr lang="en-US" sz="2000" dirty="0"/>
              <a:t>must not contain spaces or other special symbols and the file name needs to be changed from “.</a:t>
            </a:r>
            <a:r>
              <a:rPr lang="en-US" sz="2000" dirty="0" err="1"/>
              <a:t>mrc</a:t>
            </a:r>
            <a:r>
              <a:rPr lang="en-US" sz="2000" dirty="0"/>
              <a:t>” to “.</a:t>
            </a:r>
            <a:r>
              <a:rPr lang="en-US" sz="2000" dirty="0" err="1"/>
              <a:t>st</a:t>
            </a:r>
            <a:r>
              <a:rPr lang="en-US" sz="2000" dirty="0" smtClean="0"/>
              <a:t>” </a:t>
            </a:r>
            <a:br>
              <a:rPr lang="en-US" sz="2000" dirty="0" smtClean="0"/>
            </a:br>
            <a:r>
              <a:rPr lang="en-US" sz="2000" dirty="0" smtClean="0"/>
              <a:t>- Proceed left to right and top to bottom, step by step entering </a:t>
            </a:r>
            <a:r>
              <a:rPr lang="en-US" sz="2000" dirty="0"/>
              <a:t>numbers and press the rectangular </a:t>
            </a:r>
            <a:r>
              <a:rPr lang="en-US" sz="2000" dirty="0" smtClean="0"/>
              <a:t>buttons</a:t>
            </a:r>
            <a:br>
              <a:rPr lang="en-US" sz="2000" dirty="0" smtClean="0"/>
            </a:br>
            <a:r>
              <a:rPr lang="en-US" sz="2000" dirty="0" smtClean="0"/>
              <a:t>- The </a:t>
            </a:r>
            <a:r>
              <a:rPr lang="en-US" sz="2000" dirty="0"/>
              <a:t>text color will change from red to green once </a:t>
            </a:r>
            <a:r>
              <a:rPr lang="en-US" sz="2000" dirty="0" smtClean="0"/>
              <a:t>a main process step </a:t>
            </a:r>
            <a:r>
              <a:rPr lang="en-US" sz="2000" dirty="0"/>
              <a:t>is </a:t>
            </a:r>
            <a:r>
              <a:rPr lang="en-US" sz="2000" dirty="0" smtClean="0"/>
              <a:t>done</a:t>
            </a:r>
            <a:br>
              <a:rPr lang="en-US" sz="2000" dirty="0" smtClean="0"/>
            </a:br>
            <a:r>
              <a:rPr lang="en-US" sz="2000" dirty="0" smtClean="0"/>
              <a:t>- check the status bar at the top of the window and wait until it reads “done” before doing the next step</a:t>
            </a:r>
            <a:br>
              <a:rPr lang="en-US" sz="2000" dirty="0" smtClean="0"/>
            </a:br>
            <a:r>
              <a:rPr lang="en-US" sz="2000" dirty="0" smtClean="0"/>
              <a:t/>
            </a:r>
            <a:br>
              <a:rPr lang="en-US" sz="2000" dirty="0" smtClean="0"/>
            </a:br>
            <a:r>
              <a:rPr lang="en-US" sz="2000" dirty="0" smtClean="0"/>
              <a:t/>
            </a:r>
            <a:br>
              <a:rPr lang="en-US" sz="2000" dirty="0" smtClean="0"/>
            </a:br>
            <a:r>
              <a:rPr lang="en-US" sz="2000" dirty="0"/>
              <a:t/>
            </a:r>
            <a:br>
              <a:rPr lang="en-US" sz="2000" dirty="0"/>
            </a:br>
            <a:endParaRPr lang="en-US" sz="2000" dirty="0"/>
          </a:p>
        </p:txBody>
      </p:sp>
      <p:sp>
        <p:nvSpPr>
          <p:cNvPr id="3" name="Slide Number Placeholder 2"/>
          <p:cNvSpPr>
            <a:spLocks noGrp="1"/>
          </p:cNvSpPr>
          <p:nvPr>
            <p:ph type="sldNum" sz="quarter" idx="12"/>
          </p:nvPr>
        </p:nvSpPr>
        <p:spPr/>
        <p:txBody>
          <a:bodyPr/>
          <a:lstStyle/>
          <a:p>
            <a:fld id="{1EDA497B-AF21-4421-9635-D1ABD8F7F49C}" type="slidenum">
              <a:rPr lang="en-US" smtClean="0"/>
              <a:t>3</a:t>
            </a:fld>
            <a:endParaRPr lang="en-US"/>
          </a:p>
        </p:txBody>
      </p:sp>
    </p:spTree>
    <p:extLst>
      <p:ext uri="{BB962C8B-B14F-4D97-AF65-F5344CB8AC3E}">
        <p14:creationId xmlns:p14="http://schemas.microsoft.com/office/powerpoint/2010/main" val="3927412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public_html\ChristianBuesch\bacteria\etomo start guide\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9200" y="2362200"/>
            <a:ext cx="5892800" cy="4419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2697162"/>
          </a:xfrm>
        </p:spPr>
        <p:txBody>
          <a:bodyPr>
            <a:noAutofit/>
          </a:bodyPr>
          <a:lstStyle/>
          <a:p>
            <a:pPr algn="l"/>
            <a:r>
              <a:rPr lang="en-US" sz="1500" dirty="0" smtClean="0"/>
              <a:t>The next window shows up. Additionally a log window on the right appears showing what </a:t>
            </a:r>
            <a:r>
              <a:rPr lang="en-US" sz="1500" dirty="0" err="1" smtClean="0"/>
              <a:t>Etomo</a:t>
            </a:r>
            <a:r>
              <a:rPr lang="en-US" sz="1500" dirty="0" smtClean="0"/>
              <a:t> does (just for information, usually can be ignored).</a:t>
            </a:r>
            <a:br>
              <a:rPr lang="en-US" sz="1500" dirty="0" smtClean="0"/>
            </a:br>
            <a:r>
              <a:rPr lang="en-US" sz="1500" dirty="0" smtClean="0"/>
              <a:t>A</a:t>
            </a:r>
            <a:r>
              <a:rPr lang="en-US" sz="1500" dirty="0" smtClean="0"/>
              <a:t>) </a:t>
            </a:r>
            <a:r>
              <a:rPr lang="en-US" sz="1500" dirty="0" smtClean="0"/>
              <a:t>Create new folder, rename tilt series (if not done already as described in previous slide)</a:t>
            </a:r>
            <a:br>
              <a:rPr lang="en-US" sz="1500" dirty="0" smtClean="0"/>
            </a:br>
            <a:r>
              <a:rPr lang="en-US" sz="1500" dirty="0" smtClean="0"/>
              <a:t>B) </a:t>
            </a:r>
            <a:r>
              <a:rPr lang="en-US" sz="1500" dirty="0" smtClean="0"/>
              <a:t>Load </a:t>
            </a:r>
            <a:r>
              <a:rPr lang="en-US" sz="1500" dirty="0" smtClean="0"/>
              <a:t>data set</a:t>
            </a:r>
            <a:br>
              <a:rPr lang="en-US" sz="1500" dirty="0" smtClean="0"/>
            </a:br>
            <a:r>
              <a:rPr lang="en-US" sz="1500" dirty="0" smtClean="0"/>
              <a:t>C) </a:t>
            </a:r>
            <a:r>
              <a:rPr lang="en-US" sz="1500" dirty="0" smtClean="0"/>
              <a:t>Select “single axis”</a:t>
            </a:r>
            <a:br>
              <a:rPr lang="en-US" sz="1500" dirty="0" smtClean="0"/>
            </a:br>
            <a:r>
              <a:rPr lang="en-US" sz="1500" dirty="0" smtClean="0"/>
              <a:t>D) </a:t>
            </a:r>
            <a:r>
              <a:rPr lang="en-US" sz="1500" dirty="0" smtClean="0"/>
              <a:t>Press “Scan Header” and enter a </a:t>
            </a:r>
            <a:r>
              <a:rPr lang="en-US" sz="1500" dirty="0" smtClean="0"/>
              <a:t>(arbitrary) number </a:t>
            </a:r>
            <a:r>
              <a:rPr lang="en-US" sz="1500" dirty="0" smtClean="0"/>
              <a:t>for </a:t>
            </a:r>
            <a:r>
              <a:rPr lang="en-US" sz="1500" dirty="0" err="1" smtClean="0"/>
              <a:t>fiducial</a:t>
            </a:r>
            <a:r>
              <a:rPr lang="en-US" sz="1500" dirty="0" smtClean="0"/>
              <a:t> diameter (must not be 0)</a:t>
            </a:r>
            <a:br>
              <a:rPr lang="en-US" sz="1500" dirty="0" smtClean="0"/>
            </a:br>
            <a:r>
              <a:rPr lang="en-US" sz="1500" dirty="0" smtClean="0"/>
              <a:t>E) </a:t>
            </a:r>
            <a:r>
              <a:rPr lang="en-US" sz="1500" dirty="0" smtClean="0"/>
              <a:t>Press </a:t>
            </a:r>
            <a:r>
              <a:rPr lang="en-US" sz="1500" dirty="0" smtClean="0"/>
              <a:t>“Create </a:t>
            </a:r>
            <a:r>
              <a:rPr lang="en-US" sz="1500" dirty="0" smtClean="0"/>
              <a:t>Com </a:t>
            </a:r>
            <a:r>
              <a:rPr lang="en-US" sz="1500" dirty="0" smtClean="0"/>
              <a:t>Scripts”</a:t>
            </a:r>
            <a:r>
              <a:rPr lang="en-US" sz="1500" dirty="0" smtClean="0"/>
              <a:t/>
            </a:r>
            <a:br>
              <a:rPr lang="en-US" sz="1500" dirty="0" smtClean="0"/>
            </a:br>
            <a:endParaRPr lang="en-US" sz="1500" dirty="0"/>
          </a:p>
        </p:txBody>
      </p:sp>
      <p:sp>
        <p:nvSpPr>
          <p:cNvPr id="3" name="Slide Number Placeholder 2"/>
          <p:cNvSpPr>
            <a:spLocks noGrp="1"/>
          </p:cNvSpPr>
          <p:nvPr>
            <p:ph type="sldNum" sz="quarter" idx="12"/>
          </p:nvPr>
        </p:nvSpPr>
        <p:spPr/>
        <p:txBody>
          <a:bodyPr/>
          <a:lstStyle/>
          <a:p>
            <a:fld id="{1EDA497B-AF21-4421-9635-D1ABD8F7F49C}" type="slidenum">
              <a:rPr lang="en-US" smtClean="0"/>
              <a:t>4</a:t>
            </a:fld>
            <a:endParaRPr lang="en-US"/>
          </a:p>
        </p:txBody>
      </p:sp>
    </p:spTree>
    <p:extLst>
      <p:ext uri="{BB962C8B-B14F-4D97-AF65-F5344CB8AC3E}">
        <p14:creationId xmlns:p14="http://schemas.microsoft.com/office/powerpoint/2010/main" val="68509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public_html\ChristianBuesch\bacteria\etomo start guide\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981200"/>
            <a:ext cx="5303838" cy="397787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57200" y="274638"/>
            <a:ext cx="8229600" cy="1782762"/>
          </a:xfrm>
        </p:spPr>
        <p:txBody>
          <a:bodyPr>
            <a:noAutofit/>
          </a:bodyPr>
          <a:lstStyle/>
          <a:p>
            <a:pPr algn="l"/>
            <a:r>
              <a:rPr lang="en-US" sz="2000" dirty="0" smtClean="0"/>
              <a:t>The next window shows up with all the steps towards finishing the reconstruction procedure. This will be the one to work with to the end. </a:t>
            </a:r>
            <a:br>
              <a:rPr lang="en-US" sz="2000" dirty="0" smtClean="0"/>
            </a:br>
            <a:r>
              <a:rPr lang="en-US" sz="2000" dirty="0" smtClean="0"/>
              <a:t>A) Press the upper button “Pre-processing”. The text color will change from red to green once it is done.</a:t>
            </a:r>
            <a:endParaRPr lang="en-US" sz="2000" dirty="0"/>
          </a:p>
        </p:txBody>
      </p:sp>
      <p:sp>
        <p:nvSpPr>
          <p:cNvPr id="2" name="Slide Number Placeholder 1"/>
          <p:cNvSpPr>
            <a:spLocks noGrp="1"/>
          </p:cNvSpPr>
          <p:nvPr>
            <p:ph type="sldNum" sz="quarter" idx="12"/>
          </p:nvPr>
        </p:nvSpPr>
        <p:spPr/>
        <p:txBody>
          <a:bodyPr/>
          <a:lstStyle/>
          <a:p>
            <a:fld id="{1EDA497B-AF21-4421-9635-D1ABD8F7F49C}" type="slidenum">
              <a:rPr lang="en-US" smtClean="0"/>
              <a:t>5</a:t>
            </a:fld>
            <a:endParaRPr lang="en-US"/>
          </a:p>
        </p:txBody>
      </p:sp>
    </p:spTree>
    <p:extLst>
      <p:ext uri="{BB962C8B-B14F-4D97-AF65-F5344CB8AC3E}">
        <p14:creationId xmlns:p14="http://schemas.microsoft.com/office/powerpoint/2010/main" val="68509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public_html\ChristianBuesch\bacteria\etomo start guide\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133600"/>
            <a:ext cx="5303838" cy="397787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57200" y="274638"/>
            <a:ext cx="8229600" cy="1782762"/>
          </a:xfrm>
        </p:spPr>
        <p:txBody>
          <a:bodyPr>
            <a:noAutofit/>
          </a:bodyPr>
          <a:lstStyle/>
          <a:p>
            <a:pPr algn="l"/>
            <a:r>
              <a:rPr lang="en-US" sz="2000" dirty="0" smtClean="0"/>
              <a:t>Preprocessing is not important for us (reduce X-ray artifacts</a:t>
            </a:r>
            <a:r>
              <a:rPr lang="en-US" sz="2000" dirty="0" smtClean="0"/>
              <a:t>) so we jump over this step.</a:t>
            </a:r>
            <a:br>
              <a:rPr lang="en-US" sz="2000" dirty="0" smtClean="0"/>
            </a:br>
            <a:r>
              <a:rPr lang="en-US" sz="2000" dirty="0" smtClean="0"/>
              <a:t>A)</a:t>
            </a:r>
            <a:r>
              <a:rPr lang="en-US" sz="2000" dirty="0" smtClean="0"/>
              <a:t> </a:t>
            </a:r>
            <a:r>
              <a:rPr lang="en-US" sz="2000" dirty="0" smtClean="0"/>
              <a:t>Press “Done”</a:t>
            </a:r>
            <a:br>
              <a:rPr lang="en-US" sz="2000" dirty="0" smtClean="0"/>
            </a:br>
            <a:endParaRPr lang="en-US" sz="2000" dirty="0"/>
          </a:p>
        </p:txBody>
      </p:sp>
      <p:sp>
        <p:nvSpPr>
          <p:cNvPr id="2" name="Slide Number Placeholder 1"/>
          <p:cNvSpPr>
            <a:spLocks noGrp="1"/>
          </p:cNvSpPr>
          <p:nvPr>
            <p:ph type="sldNum" sz="quarter" idx="12"/>
          </p:nvPr>
        </p:nvSpPr>
        <p:spPr/>
        <p:txBody>
          <a:bodyPr/>
          <a:lstStyle/>
          <a:p>
            <a:fld id="{1EDA497B-AF21-4421-9635-D1ABD8F7F49C}" type="slidenum">
              <a:rPr lang="en-US" smtClean="0"/>
              <a:t>6</a:t>
            </a:fld>
            <a:endParaRPr lang="en-US"/>
          </a:p>
        </p:txBody>
      </p:sp>
      <p:pic>
        <p:nvPicPr>
          <p:cNvPr id="1026" name="Picture 2" descr="E:\xray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3232" y="3429000"/>
            <a:ext cx="1472184" cy="1785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xray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3232" y="3415866"/>
            <a:ext cx="1472184" cy="1785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xray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3232" y="3429000"/>
            <a:ext cx="1472184" cy="178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09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public_html\ChristianBuesch\bacteria\etomo start guide\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2133600"/>
            <a:ext cx="5588000" cy="4191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57200" y="274638"/>
            <a:ext cx="8229600" cy="1782762"/>
          </a:xfrm>
        </p:spPr>
        <p:txBody>
          <a:bodyPr>
            <a:noAutofit/>
          </a:bodyPr>
          <a:lstStyle/>
          <a:p>
            <a:pPr algn="l"/>
            <a:r>
              <a:rPr lang="en-US" sz="2000" dirty="0" smtClean="0"/>
              <a:t>Coarse alignment is done mostly automatic</a:t>
            </a:r>
            <a:br>
              <a:rPr lang="en-US" sz="2000" dirty="0" smtClean="0"/>
            </a:br>
            <a:r>
              <a:rPr lang="en-US" sz="2000" dirty="0" smtClean="0"/>
              <a:t>A) Press “Calculate Cross Correlation</a:t>
            </a:r>
            <a:r>
              <a:rPr lang="en-US" sz="2000" dirty="0" smtClean="0"/>
              <a:t>” (remember to wait for every process to finish (check status bar to read “done”))</a:t>
            </a:r>
            <a:r>
              <a:rPr lang="en-US" sz="2000" dirty="0" smtClean="0"/>
              <a:t/>
            </a:r>
            <a:br>
              <a:rPr lang="en-US" sz="2000" dirty="0" smtClean="0"/>
            </a:br>
            <a:r>
              <a:rPr lang="en-US" sz="2000" dirty="0" smtClean="0"/>
              <a:t>B) Press “Generate Coarse Aligned Stack”</a:t>
            </a:r>
            <a:br>
              <a:rPr lang="en-US" sz="2000" dirty="0" smtClean="0"/>
            </a:br>
            <a:r>
              <a:rPr lang="en-US" sz="2000" dirty="0" smtClean="0"/>
              <a:t>C) Select the “</a:t>
            </a:r>
            <a:r>
              <a:rPr lang="en-US" sz="2000" dirty="0" err="1" smtClean="0"/>
              <a:t>fiducialess</a:t>
            </a:r>
            <a:r>
              <a:rPr lang="en-US" sz="2000" dirty="0" smtClean="0"/>
              <a:t> alignment” checkbox</a:t>
            </a:r>
            <a:br>
              <a:rPr lang="en-US" sz="2000" dirty="0" smtClean="0"/>
            </a:br>
            <a:r>
              <a:rPr lang="en-US" sz="2000" dirty="0" smtClean="0"/>
              <a:t>D) Press “Done”</a:t>
            </a:r>
            <a:br>
              <a:rPr lang="en-US" sz="2000" dirty="0" smtClean="0"/>
            </a:br>
            <a:endParaRPr lang="en-US" sz="2000" dirty="0"/>
          </a:p>
        </p:txBody>
      </p:sp>
      <p:sp>
        <p:nvSpPr>
          <p:cNvPr id="2" name="Slide Number Placeholder 1"/>
          <p:cNvSpPr>
            <a:spLocks noGrp="1"/>
          </p:cNvSpPr>
          <p:nvPr>
            <p:ph type="sldNum" sz="quarter" idx="12"/>
          </p:nvPr>
        </p:nvSpPr>
        <p:spPr/>
        <p:txBody>
          <a:bodyPr/>
          <a:lstStyle/>
          <a:p>
            <a:fld id="{1EDA497B-AF21-4421-9635-D1ABD8F7F49C}" type="slidenum">
              <a:rPr lang="en-US" smtClean="0"/>
              <a:t>7</a:t>
            </a:fld>
            <a:endParaRPr lang="en-US"/>
          </a:p>
        </p:txBody>
      </p:sp>
    </p:spTree>
    <p:extLst>
      <p:ext uri="{BB962C8B-B14F-4D97-AF65-F5344CB8AC3E}">
        <p14:creationId xmlns:p14="http://schemas.microsoft.com/office/powerpoint/2010/main" val="68509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public_html\ChristianBuesch\bacteria\etomo start guide\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905000"/>
            <a:ext cx="6126163" cy="459462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57200" y="274638"/>
            <a:ext cx="8229600" cy="1782762"/>
          </a:xfrm>
        </p:spPr>
        <p:txBody>
          <a:bodyPr>
            <a:noAutofit/>
          </a:bodyPr>
          <a:lstStyle/>
          <a:p>
            <a:pPr algn="l"/>
            <a:r>
              <a:rPr lang="en-US" sz="1600" dirty="0" smtClean="0"/>
              <a:t>Because </a:t>
            </a:r>
            <a:r>
              <a:rPr lang="en-US" sz="1600" dirty="0" err="1" smtClean="0"/>
              <a:t>Fiducialles</a:t>
            </a:r>
            <a:r>
              <a:rPr lang="en-US" sz="1600" dirty="0" smtClean="0"/>
              <a:t> alignment was selected in the last step, two steps were ignored and we jump to the 5</a:t>
            </a:r>
            <a:r>
              <a:rPr lang="en-US" sz="1600" baseline="30000" dirty="0" smtClean="0"/>
              <a:t>th</a:t>
            </a:r>
            <a:r>
              <a:rPr lang="en-US" sz="1600" dirty="0" smtClean="0"/>
              <a:t> (out of the 9) steps visible on the left </a:t>
            </a:r>
            <a:r>
              <a:rPr lang="en-US" sz="1600" dirty="0" smtClean="0"/>
              <a:t>side. Now we define the thickness. One could create a Boundary model (go to slide 11). Easier is to choose a large thickness (done in a later step) and cut the sample later in </a:t>
            </a:r>
            <a:r>
              <a:rPr lang="en-US" sz="1600" dirty="0" err="1" smtClean="0"/>
              <a:t>Avizo</a:t>
            </a:r>
            <a:r>
              <a:rPr lang="en-US" sz="1600" dirty="0"/>
              <a:t>:</a:t>
            </a:r>
            <a:r>
              <a:rPr lang="en-US" sz="1600" dirty="0" smtClean="0"/>
              <a:t/>
            </a:r>
            <a:br>
              <a:rPr lang="en-US" sz="1600" dirty="0" smtClean="0"/>
            </a:br>
            <a:r>
              <a:rPr lang="en-US" sz="1600" dirty="0" smtClean="0"/>
              <a:t>A)Therefore we skip this step and press “Done”</a:t>
            </a:r>
            <a:endParaRPr lang="en-US" sz="1600" dirty="0"/>
          </a:p>
        </p:txBody>
      </p:sp>
      <p:sp>
        <p:nvSpPr>
          <p:cNvPr id="2" name="Slide Number Placeholder 1"/>
          <p:cNvSpPr>
            <a:spLocks noGrp="1"/>
          </p:cNvSpPr>
          <p:nvPr>
            <p:ph type="sldNum" sz="quarter" idx="12"/>
          </p:nvPr>
        </p:nvSpPr>
        <p:spPr/>
        <p:txBody>
          <a:bodyPr/>
          <a:lstStyle/>
          <a:p>
            <a:fld id="{1EDA497B-AF21-4421-9635-D1ABD8F7F49C}" type="slidenum">
              <a:rPr lang="en-US" smtClean="0"/>
              <a:t>8</a:t>
            </a:fld>
            <a:endParaRPr lang="en-US"/>
          </a:p>
        </p:txBody>
      </p:sp>
      <p:pic>
        <p:nvPicPr>
          <p:cNvPr id="6" name="Picture 2" descr="S:\public_html\ChristianBuesch\bacteria\etomo start guide\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306"/>
          <a:stretch/>
        </p:blipFill>
        <p:spPr bwMode="auto">
          <a:xfrm>
            <a:off x="4008120" y="1905000"/>
            <a:ext cx="3718243" cy="45946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sample tomogra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9381" y="3138488"/>
            <a:ext cx="850392" cy="212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799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public_html\ChristianBuesch\bacteria\etomo start guide\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3329" y="1905000"/>
            <a:ext cx="5221817" cy="391636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457200" y="274638"/>
            <a:ext cx="8229600" cy="1782762"/>
          </a:xfrm>
        </p:spPr>
        <p:txBody>
          <a:bodyPr>
            <a:noAutofit/>
          </a:bodyPr>
          <a:lstStyle/>
          <a:p>
            <a:pPr algn="l"/>
            <a:r>
              <a:rPr lang="en-US" sz="2000" dirty="0" smtClean="0"/>
              <a:t>Not much to do </a:t>
            </a:r>
            <a:r>
              <a:rPr lang="en-US" sz="2000" dirty="0" smtClean="0"/>
              <a:t>here since we did not change the alignment and use the coarse alignment we created earlier.</a:t>
            </a:r>
            <a:r>
              <a:rPr lang="en-US" sz="2000" dirty="0" smtClean="0"/>
              <a:t/>
            </a:r>
            <a:br>
              <a:rPr lang="en-US" sz="2000" dirty="0" smtClean="0"/>
            </a:br>
            <a:r>
              <a:rPr lang="en-US" sz="2000" dirty="0" smtClean="0"/>
              <a:t>A) Press “Create Full Aligned Stack”</a:t>
            </a:r>
            <a:br>
              <a:rPr lang="en-US" sz="2000" dirty="0" smtClean="0"/>
            </a:br>
            <a:r>
              <a:rPr lang="en-US" sz="2000" dirty="0" smtClean="0"/>
              <a:t>B) Press “Done”</a:t>
            </a:r>
            <a:br>
              <a:rPr lang="en-US" sz="2000" dirty="0" smtClean="0"/>
            </a:br>
            <a:endParaRPr lang="en-US" sz="2000" dirty="0"/>
          </a:p>
        </p:txBody>
      </p:sp>
      <p:sp>
        <p:nvSpPr>
          <p:cNvPr id="2" name="Slide Number Placeholder 1"/>
          <p:cNvSpPr>
            <a:spLocks noGrp="1"/>
          </p:cNvSpPr>
          <p:nvPr>
            <p:ph type="sldNum" sz="quarter" idx="12"/>
          </p:nvPr>
        </p:nvSpPr>
        <p:spPr/>
        <p:txBody>
          <a:bodyPr/>
          <a:lstStyle/>
          <a:p>
            <a:fld id="{1EDA497B-AF21-4421-9635-D1ABD8F7F49C}" type="slidenum">
              <a:rPr lang="en-US" smtClean="0"/>
              <a:t>9</a:t>
            </a:fld>
            <a:endParaRPr lang="en-US"/>
          </a:p>
        </p:txBody>
      </p:sp>
    </p:spTree>
    <p:extLst>
      <p:ext uri="{BB962C8B-B14F-4D97-AF65-F5344CB8AC3E}">
        <p14:creationId xmlns:p14="http://schemas.microsoft.com/office/powerpoint/2010/main" val="685099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12774</TotalTime>
  <Words>304</Words>
  <Application>Microsoft Office PowerPoint</Application>
  <PresentationFormat>On-screen Show (4:3)</PresentationFormat>
  <Paragraphs>33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Etomo introduction</vt:lpstr>
      <vt:lpstr>The main program window opens up A) Press “New Tomogram”</vt:lpstr>
      <vt:lpstr>Things to remember before the start: - Etomo creates many files (chaos) in the same folder as the tilt series -&gt; So create a new empty folder and place the tilt series inside - The folder with the tilt series must be in a location with permission for windows to access it (normal places work but maybe problems occur) - The tilt series filename must not contain spaces or other special symbols and the file name needs to be changed from “.mrc” to “.st”  - Proceed left to right and top to bottom, step by step entering numbers and press the rectangular buttons - The text color will change from red to green once a main process step is done - check the status bar at the top of the window and wait until it reads “done” before doing the next step    </vt:lpstr>
      <vt:lpstr>The next window shows up. Additionally a log window on the right appears showing what Etomo does (just for information, usually can be ignored). A) Create new folder, rename tilt series (if not done already as described in previous slide) B) Load data set C) Select “single axis” D) Press “Scan Header” and enter a (arbitrary) number for fiducial diameter (must not be 0) E) Press “Create Com Scripts” </vt:lpstr>
      <vt:lpstr>The next window shows up with all the steps towards finishing the reconstruction procedure. This will be the one to work with to the end.  A) Press the upper button “Pre-processing”. The text color will change from red to green once it is done.</vt:lpstr>
      <vt:lpstr>Preprocessing is not important for us (reduce X-ray artifacts) so we jump over this step. A) Press “Done” </vt:lpstr>
      <vt:lpstr>Coarse alignment is done mostly automatic A) Press “Calculate Cross Correlation” (remember to wait for every process to finish (check status bar to read “done”)) B) Press “Generate Coarse Aligned Stack” C) Select the “fiducialess alignment” checkbox D) Press “Done” </vt:lpstr>
      <vt:lpstr>Because Fiducialles alignment was selected in the last step, two steps were ignored and we jump to the 5th (out of the 9) steps visible on the left side. Now we define the thickness. One could create a Boundary model (go to slide 11). Easier is to choose a large thickness (done in a later step) and cut the sample later in Avizo: A)Therefore we skip this step and press “Done”</vt:lpstr>
      <vt:lpstr>Not much to do here since we did not change the alignment and use the coarse alignment we created earlier. A) Press “Create Full Aligned Stack” B) Press “Done” </vt:lpstr>
      <vt:lpstr>Last step A) Leave numbers, use 1000 to include everything (and get rid of it later in Avizo) B) Press “View Tomogram in 3dmod” 3dmod shows up and loads the newly created final tomogram. The reconstructed file can be loaded into Avizo as well. C) Press “Delete Intermediate Image Stacks” to get rid of some unnecessary intermediate files  </vt:lpstr>
      <vt:lpstr>At step 5 (out of the 9 steps visible on the left side) we can create a Boundary Model: A) Choose something large for the tomogram thickness (e.g. 1000) and enter in the first field (“Sample tomogram thickness”) B) Press “Create Sample Tomogram” C) Press “Create Boundary Model” 3Dmod will open up with the loaded boundary model … </vt:lpstr>
      <vt:lpstr>The model contains 3 images. We need to define the outer boundaries.  D) Use the middle mouse button to create a point in the image. Then we create another point and the program combines them with a line. That line defines the upper boundary. Then press left mouse button. Then add the lower line. E) Go to the next image by pressing on the small black arrow in the top right of the window. Again draw the upper &amp; lower line to set the boundaries for what seems to be the sample (region of interest). Again for the 3rd image.  F) Save the model in the 3dmod window under the “File” tab  </vt:lpstr>
      <vt:lpstr>PowerPoint Presentation</vt:lpstr>
    </vt:vector>
  </TitlesOfParts>
  <Company>Oregon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Etomo introduction</dc:title>
  <dc:creator>Buesch, Christian - COS</dc:creator>
  <cp:lastModifiedBy>Eschbach, Peter</cp:lastModifiedBy>
  <cp:revision>12</cp:revision>
  <cp:lastPrinted>2014-02-25T22:07:30Z</cp:lastPrinted>
  <dcterms:created xsi:type="dcterms:W3CDTF">2014-02-19T00:06:17Z</dcterms:created>
  <dcterms:modified xsi:type="dcterms:W3CDTF">2014-04-11T03:27:16Z</dcterms:modified>
</cp:coreProperties>
</file>