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7"/>
  </p:notesMasterIdLst>
  <p:sldIdLst>
    <p:sldId id="314" r:id="rId2"/>
    <p:sldId id="315" r:id="rId3"/>
    <p:sldId id="316" r:id="rId4"/>
    <p:sldId id="317" r:id="rId5"/>
    <p:sldId id="257" r:id="rId6"/>
    <p:sldId id="262" r:id="rId7"/>
    <p:sldId id="261" r:id="rId8"/>
    <p:sldId id="266" r:id="rId9"/>
    <p:sldId id="264" r:id="rId10"/>
    <p:sldId id="260" r:id="rId11"/>
    <p:sldId id="263" r:id="rId12"/>
    <p:sldId id="274" r:id="rId13"/>
    <p:sldId id="275" r:id="rId14"/>
    <p:sldId id="277" r:id="rId15"/>
    <p:sldId id="276" r:id="rId16"/>
    <p:sldId id="280" r:id="rId17"/>
    <p:sldId id="279" r:id="rId18"/>
    <p:sldId id="281" r:id="rId19"/>
    <p:sldId id="299" r:id="rId20"/>
    <p:sldId id="282" r:id="rId21"/>
    <p:sldId id="258" r:id="rId22"/>
    <p:sldId id="310" r:id="rId23"/>
    <p:sldId id="309" r:id="rId24"/>
    <p:sldId id="312" r:id="rId25"/>
    <p:sldId id="313" r:id="rId26"/>
    <p:sldId id="300" r:id="rId27"/>
    <p:sldId id="301" r:id="rId28"/>
    <p:sldId id="302" r:id="rId29"/>
    <p:sldId id="303" r:id="rId30"/>
    <p:sldId id="305" r:id="rId31"/>
    <p:sldId id="306" r:id="rId32"/>
    <p:sldId id="307" r:id="rId33"/>
    <p:sldId id="308" r:id="rId34"/>
    <p:sldId id="270" r:id="rId35"/>
    <p:sldId id="259" r:id="rId36"/>
    <p:sldId id="272" r:id="rId37"/>
    <p:sldId id="256" r:id="rId38"/>
    <p:sldId id="268" r:id="rId39"/>
    <p:sldId id="267" r:id="rId40"/>
    <p:sldId id="269" r:id="rId41"/>
    <p:sldId id="265" r:id="rId42"/>
    <p:sldId id="271" r:id="rId43"/>
    <p:sldId id="320" r:id="rId44"/>
    <p:sldId id="319" r:id="rId45"/>
    <p:sldId id="318"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0" d="100"/>
          <a:sy n="110" d="100"/>
        </p:scale>
        <p:origin x="-1644" y="-90"/>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4D6E760-73A3-4D77-B759-6B553DB66E30}" type="datetimeFigureOut">
              <a:rPr lang="en-US" smtClean="0"/>
              <a:pPr/>
              <a:t>3/11/2013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ECD6BAB-4530-4CC9-A4E0-A08548AD1E7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ECD6BAB-4530-4CC9-A4E0-A08548AD1E74}" type="slidenum">
              <a:rPr lang="en-US" smtClean="0"/>
              <a:pPr/>
              <a:t>2</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31B5B83-FB24-48CF-BAF7-84C819BAA56B}"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B5B83-FB24-48CF-BAF7-84C819BAA56B}"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B5B83-FB24-48CF-BAF7-84C819BAA56B}"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31B5B83-FB24-48CF-BAF7-84C819BAA56B}"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31B5B83-FB24-48CF-BAF7-84C819BAA56B}" type="datetimeFigureOut">
              <a:rPr lang="en-US" smtClean="0"/>
              <a:pPr/>
              <a:t>3/11/2013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31B5B83-FB24-48CF-BAF7-84C819BAA56B}"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31B5B83-FB24-48CF-BAF7-84C819BAA56B}" type="datetimeFigureOut">
              <a:rPr lang="en-US" smtClean="0"/>
              <a:pPr/>
              <a:t>3/11/2013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31B5B83-FB24-48CF-BAF7-84C819BAA56B}" type="datetimeFigureOut">
              <a:rPr lang="en-US" smtClean="0"/>
              <a:pPr/>
              <a:t>3/11/2013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B5B83-FB24-48CF-BAF7-84C819BAA56B}" type="datetimeFigureOut">
              <a:rPr lang="en-US" smtClean="0"/>
              <a:pPr/>
              <a:t>3/11/2013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B5B83-FB24-48CF-BAF7-84C819BAA56B}"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31B5B83-FB24-48CF-BAF7-84C819BAA56B}" type="datetimeFigureOut">
              <a:rPr lang="en-US" smtClean="0"/>
              <a:pPr/>
              <a:t>3/11/2013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CFD34B9-1989-4171-B2C5-724D6D998978}"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31B5B83-FB24-48CF-BAF7-84C819BAA56B}" type="datetimeFigureOut">
              <a:rPr lang="en-US" smtClean="0"/>
              <a:pPr/>
              <a:t>3/11/2013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D34B9-1989-4171-B2C5-724D6D998978}"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science.oregonstate.edu/emfacility/?q=node/ED" TargetMode="External"/><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hyperlink" Target="http://www.science.oregonstate.edu/emfacility/?q=node/ED"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TEM Sample preparation using an FEI dual beam focused ion beam (FIB)</a:t>
            </a:r>
            <a:endParaRPr lang="en-US" dirty="0"/>
          </a:p>
        </p:txBody>
      </p:sp>
      <p:sp>
        <p:nvSpPr>
          <p:cNvPr id="4" name="TextBox 3"/>
          <p:cNvSpPr txBox="1"/>
          <p:nvPr/>
        </p:nvSpPr>
        <p:spPr>
          <a:xfrm>
            <a:off x="914400" y="1905000"/>
            <a:ext cx="7467600" cy="4801314"/>
          </a:xfrm>
          <a:prstGeom prst="rect">
            <a:avLst/>
          </a:prstGeom>
          <a:noFill/>
        </p:spPr>
        <p:txBody>
          <a:bodyPr wrap="square" rtlCol="0">
            <a:spAutoFit/>
          </a:bodyPr>
          <a:lstStyle/>
          <a:p>
            <a:pPr>
              <a:buFont typeface="Arial" pitchFamily="34" charset="0"/>
              <a:buChar char="•"/>
            </a:pPr>
            <a:r>
              <a:rPr lang="en-US" dirty="0" smtClean="0"/>
              <a:t>  Zero drift is imperative especially for thinning the sample.  So, coat your samples well.  Three films work best: 15 nm of Carbon first for delineation, 30 nm of Chromium on that for hard mask then .5 um of area specific FIB platinum over the Chromium.  The Platinum provides a fine grain mask to reduce FIB curtains, it also allows us to see how fast the sample is thinning in </a:t>
            </a:r>
            <a:r>
              <a:rPr lang="en-US" dirty="0" err="1" smtClean="0"/>
              <a:t>iSPI</a:t>
            </a:r>
            <a:r>
              <a:rPr lang="en-US" dirty="0" smtClean="0"/>
              <a:t> mode.  Glass samples: put ground straps of Cu tape on then coat!</a:t>
            </a:r>
          </a:p>
          <a:p>
            <a:pPr>
              <a:buFont typeface="Arial" pitchFamily="34" charset="0"/>
              <a:buChar char="•"/>
            </a:pPr>
            <a:r>
              <a:rPr lang="en-US" dirty="0" smtClean="0"/>
              <a:t>Next is the mantra of dual beam prep: Confirm </a:t>
            </a:r>
            <a:r>
              <a:rPr lang="en-US" dirty="0" err="1" smtClean="0"/>
              <a:t>Eucentric</a:t>
            </a:r>
            <a:r>
              <a:rPr lang="en-US" dirty="0" smtClean="0"/>
              <a:t> by tilting and looking for sample to move.  Focus at 52 degrees, link.  Then make the ion beam and electron beam coincident!  </a:t>
            </a:r>
          </a:p>
          <a:p>
            <a:pPr>
              <a:buFont typeface="Arial" pitchFamily="34" charset="0"/>
              <a:buChar char="•"/>
            </a:pPr>
            <a:r>
              <a:rPr lang="en-US" dirty="0" smtClean="0"/>
              <a:t>Before inserting a needle, check to make sure working distance is above 9.8 mm.  Otherwise, needle and or GIS collisions with sample are possible.  </a:t>
            </a:r>
          </a:p>
          <a:p>
            <a:pPr>
              <a:buFont typeface="Arial" pitchFamily="34" charset="0"/>
              <a:buChar char="•"/>
            </a:pPr>
            <a:r>
              <a:rPr lang="en-US" dirty="0" smtClean="0"/>
              <a:t>Remember three things:  </a:t>
            </a:r>
            <a:r>
              <a:rPr lang="en-US" dirty="0" err="1" smtClean="0"/>
              <a:t>Eucentric</a:t>
            </a:r>
            <a:r>
              <a:rPr lang="en-US" dirty="0" smtClean="0"/>
              <a:t>, Focus at 52 degrees - Link,  and ion beam – electron beam coincidence.  </a:t>
            </a:r>
          </a:p>
          <a:p>
            <a:pPr>
              <a:buFont typeface="Arial" pitchFamily="34" charset="0"/>
              <a:buChar char="•"/>
            </a:pPr>
            <a:r>
              <a:rPr lang="en-US" dirty="0" smtClean="0"/>
              <a:t>Be the beam, pull out your cell phone as model, tilt your mock sample in your hand as if it were the sample in the chamber.  Visualize where the electron beam and ion beams are.  For an advanced skill, look at where the detectors are in the chamber.  Study backside and </a:t>
            </a:r>
            <a:r>
              <a:rPr lang="en-US" dirty="0" err="1" smtClean="0"/>
              <a:t>frontside</a:t>
            </a:r>
            <a:r>
              <a:rPr lang="en-US" dirty="0" smtClean="0"/>
              <a:t> on page 4. </a:t>
            </a:r>
          </a:p>
        </p:txBody>
      </p:sp>
      <p:sp>
        <p:nvSpPr>
          <p:cNvPr id="5" name="TextBox 4"/>
          <p:cNvSpPr txBox="1"/>
          <p:nvPr/>
        </p:nvSpPr>
        <p:spPr>
          <a:xfrm>
            <a:off x="152400" y="1524000"/>
            <a:ext cx="1752600" cy="646331"/>
          </a:xfrm>
          <a:prstGeom prst="rect">
            <a:avLst/>
          </a:prstGeom>
          <a:noFill/>
        </p:spPr>
        <p:txBody>
          <a:bodyPr wrap="square" rtlCol="0">
            <a:spAutoFit/>
          </a:bodyPr>
          <a:lstStyle/>
          <a:p>
            <a:r>
              <a:rPr lang="en-US" dirty="0" smtClean="0">
                <a:solidFill>
                  <a:srgbClr val="0070C0"/>
                </a:solidFill>
              </a:rPr>
              <a:t>Tricks of the Trade:</a:t>
            </a:r>
            <a:endParaRPr lang="en-US" dirty="0">
              <a:solidFill>
                <a:srgbClr val="0070C0"/>
              </a:solidFill>
            </a:endParaRPr>
          </a:p>
        </p:txBody>
      </p:sp>
      <p:pic>
        <p:nvPicPr>
          <p:cNvPr id="6" name="Picture 5" descr="Auto TEM working.bmp"/>
          <p:cNvPicPr>
            <a:picLocks noChangeAspect="1"/>
          </p:cNvPicPr>
          <p:nvPr/>
        </p:nvPicPr>
        <p:blipFill>
          <a:blip r:embed="rId2" cstate="print"/>
          <a:srcRect l="39900" t="8728" r="19202" b="47631"/>
          <a:stretch>
            <a:fillRect/>
          </a:stretch>
        </p:blipFill>
        <p:spPr>
          <a:xfrm>
            <a:off x="8001000" y="1425498"/>
            <a:ext cx="990600" cy="845634"/>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Now that membrane is cut, tilt back to 7 degrees, net 45, and place J cut.</a:t>
            </a:r>
            <a:endParaRPr lang="en-US" dirty="0"/>
          </a:p>
        </p:txBody>
      </p:sp>
      <p:pic>
        <p:nvPicPr>
          <p:cNvPr id="4" name="Content Placeholder 3" descr="U cut set at 7 degrees 1.1 u wide 1.5 micron deep paralell milling.bmp"/>
          <p:cNvPicPr>
            <a:picLocks noGrp="1" noChangeAspect="1"/>
          </p:cNvPicPr>
          <p:nvPr>
            <p:ph idx="1"/>
          </p:nvPr>
        </p:nvPicPr>
        <p:blipFill>
          <a:blip r:embed="rId2" cstate="print"/>
          <a:stretch>
            <a:fillRect/>
          </a:stretch>
        </p:blipFill>
        <p:spPr>
          <a:xfrm>
            <a:off x="1743273" y="1600200"/>
            <a:ext cx="5657454" cy="4525963"/>
          </a:xfrm>
        </p:spPr>
      </p:pic>
      <p:cxnSp>
        <p:nvCxnSpPr>
          <p:cNvPr id="6" name="Straight Arrow Connector 5"/>
          <p:cNvCxnSpPr/>
          <p:nvPr/>
        </p:nvCxnSpPr>
        <p:spPr>
          <a:xfrm flipH="1">
            <a:off x="5334000" y="2057400"/>
            <a:ext cx="2209800" cy="533400"/>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467600" y="1905000"/>
            <a:ext cx="1905000" cy="1200329"/>
          </a:xfrm>
          <a:prstGeom prst="rect">
            <a:avLst/>
          </a:prstGeom>
          <a:noFill/>
        </p:spPr>
        <p:txBody>
          <a:bodyPr wrap="square" rtlCol="0">
            <a:spAutoFit/>
          </a:bodyPr>
          <a:lstStyle/>
          <a:p>
            <a:r>
              <a:rPr lang="en-US" dirty="0" smtClean="0"/>
              <a:t>“backside” of sample, it receives the maximum dose</a:t>
            </a:r>
            <a:endParaRPr lang="en-US"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Monitor J cut with </a:t>
            </a:r>
            <a:r>
              <a:rPr lang="en-US" dirty="0" err="1" smtClean="0"/>
              <a:t>iSPI</a:t>
            </a:r>
            <a:r>
              <a:rPr lang="en-US" dirty="0" smtClean="0"/>
              <a:t> on electron side and real time monitor on Ion side</a:t>
            </a:r>
            <a:endParaRPr lang="en-US" dirty="0"/>
          </a:p>
        </p:txBody>
      </p:sp>
      <p:pic>
        <p:nvPicPr>
          <p:cNvPr id="4" name="Content Placeholder 3" descr="U cut proceeding with iSPI on to monitor cut.bmp"/>
          <p:cNvPicPr>
            <a:picLocks noGrp="1" noChangeAspect="1"/>
          </p:cNvPicPr>
          <p:nvPr>
            <p:ph idx="1"/>
          </p:nvPr>
        </p:nvPicPr>
        <p:blipFill>
          <a:blip r:embed="rId2" cstate="print"/>
          <a:stretch>
            <a:fillRect/>
          </a:stretch>
        </p:blipFill>
        <p:spPr>
          <a:xfrm>
            <a:off x="1743273" y="1600200"/>
            <a:ext cx="5657454" cy="4525963"/>
          </a:xfr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eedle to omni.jpg"/>
          <p:cNvPicPr>
            <a:picLocks noChangeAspect="1"/>
          </p:cNvPicPr>
          <p:nvPr/>
        </p:nvPicPr>
        <p:blipFill>
          <a:blip r:embed="rId2" cstate="print"/>
          <a:stretch>
            <a:fillRect/>
          </a:stretch>
        </p:blipFill>
        <p:spPr>
          <a:xfrm>
            <a:off x="1219200" y="762000"/>
            <a:ext cx="6502400" cy="5981700"/>
          </a:xfrm>
          <a:prstGeom prst="rect">
            <a:avLst/>
          </a:prstGeom>
        </p:spPr>
      </p:pic>
      <p:sp>
        <p:nvSpPr>
          <p:cNvPr id="3" name="TextBox 2"/>
          <p:cNvSpPr txBox="1"/>
          <p:nvPr/>
        </p:nvSpPr>
        <p:spPr>
          <a:xfrm>
            <a:off x="228600" y="0"/>
            <a:ext cx="8915400" cy="646331"/>
          </a:xfrm>
          <a:prstGeom prst="rect">
            <a:avLst/>
          </a:prstGeom>
          <a:noFill/>
        </p:spPr>
        <p:txBody>
          <a:bodyPr wrap="square" rtlCol="0">
            <a:spAutoFit/>
          </a:bodyPr>
          <a:lstStyle/>
          <a:p>
            <a:r>
              <a:rPr lang="en-US" dirty="0" smtClean="0"/>
              <a:t>The Ion view images that follow are taken from Quick Time movie on the EM facility website instruction and  training area: </a:t>
            </a:r>
            <a:r>
              <a:rPr lang="en-US" dirty="0" smtClean="0">
                <a:hlinkClick r:id="rId3"/>
              </a:rPr>
              <a:t>http://www.science.oregonstate.edu/emfacility/?q=node/ED</a:t>
            </a: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tout omni needle on lamella in trench.jpg"/>
          <p:cNvPicPr>
            <a:picLocks noChangeAspect="1"/>
          </p:cNvPicPr>
          <p:nvPr/>
        </p:nvPicPr>
        <p:blipFill>
          <a:blip r:embed="rId2" cstate="print"/>
          <a:stretch>
            <a:fillRect/>
          </a:stretch>
        </p:blipFill>
        <p:spPr>
          <a:xfrm>
            <a:off x="1320800" y="438150"/>
            <a:ext cx="6502400" cy="5981700"/>
          </a:xfrm>
          <a:prstGeom prst="rect">
            <a:avLst/>
          </a:prstGeom>
        </p:spPr>
      </p:pic>
      <p:sp>
        <p:nvSpPr>
          <p:cNvPr id="3" name="TextBox 2"/>
          <p:cNvSpPr txBox="1"/>
          <p:nvPr/>
        </p:nvSpPr>
        <p:spPr>
          <a:xfrm>
            <a:off x="1143000" y="6553200"/>
            <a:ext cx="7772400" cy="369332"/>
          </a:xfrm>
          <a:prstGeom prst="rect">
            <a:avLst/>
          </a:prstGeom>
          <a:noFill/>
        </p:spPr>
        <p:txBody>
          <a:bodyPr wrap="square" rtlCol="0">
            <a:spAutoFit/>
          </a:bodyPr>
          <a:lstStyle/>
          <a:p>
            <a:r>
              <a:rPr lang="en-US" dirty="0" smtClean="0"/>
              <a:t>Grab an electron frame to make sure the needle is on top of the sample</a:t>
            </a:r>
            <a:endParaRPr lang="en-US" dirty="0"/>
          </a:p>
        </p:txBody>
      </p:sp>
      <p:sp>
        <p:nvSpPr>
          <p:cNvPr id="4" name="TextBox 3"/>
          <p:cNvSpPr txBox="1"/>
          <p:nvPr/>
        </p:nvSpPr>
        <p:spPr>
          <a:xfrm>
            <a:off x="1066800" y="76200"/>
            <a:ext cx="6553200" cy="381000"/>
          </a:xfrm>
          <a:prstGeom prst="rect">
            <a:avLst/>
          </a:prstGeom>
          <a:noFill/>
        </p:spPr>
        <p:txBody>
          <a:bodyPr wrap="square" rtlCol="0">
            <a:spAutoFit/>
          </a:bodyPr>
          <a:lstStyle/>
          <a:p>
            <a:r>
              <a:rPr lang="en-US" dirty="0" smtClean="0"/>
              <a:t>Contact the surface</a:t>
            </a:r>
            <a:endParaRPr 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tout omni needle on lamella in trench draw pt box and weld.jpg"/>
          <p:cNvPicPr>
            <a:picLocks noChangeAspect="1"/>
          </p:cNvPicPr>
          <p:nvPr/>
        </p:nvPicPr>
        <p:blipFill>
          <a:blip r:embed="rId2" cstate="print"/>
          <a:stretch>
            <a:fillRect/>
          </a:stretch>
        </p:blipFill>
        <p:spPr>
          <a:xfrm>
            <a:off x="1320800" y="438150"/>
            <a:ext cx="6502400" cy="5981700"/>
          </a:xfrm>
          <a:prstGeom prst="rect">
            <a:avLst/>
          </a:prstGeom>
        </p:spPr>
      </p:pic>
      <p:sp>
        <p:nvSpPr>
          <p:cNvPr id="3" name="Rectangle 2"/>
          <p:cNvSpPr/>
          <p:nvPr/>
        </p:nvSpPr>
        <p:spPr>
          <a:xfrm>
            <a:off x="914400" y="0"/>
            <a:ext cx="5791200" cy="369332"/>
          </a:xfrm>
          <a:prstGeom prst="rect">
            <a:avLst/>
          </a:prstGeom>
        </p:spPr>
        <p:txBody>
          <a:bodyPr wrap="square">
            <a:spAutoFit/>
          </a:bodyPr>
          <a:lstStyle/>
          <a:p>
            <a:r>
              <a:rPr lang="en-US" dirty="0" smtClean="0"/>
              <a:t>Weld the needle to the sample, remember 2-6 </a:t>
            </a:r>
            <a:r>
              <a:rPr lang="en-US" dirty="0" err="1" smtClean="0"/>
              <a:t>pA</a:t>
            </a:r>
            <a:r>
              <a:rPr lang="en-US" dirty="0" smtClean="0"/>
              <a:t>/cm</a:t>
            </a:r>
            <a:r>
              <a:rPr lang="en-US" baseline="30000" dirty="0" smtClean="0"/>
              <a:t>2</a:t>
            </a:r>
            <a:endParaRPr lang="en-US" baseline="300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tout omni needle on lamella good weld.jpg"/>
          <p:cNvPicPr>
            <a:picLocks noChangeAspect="1"/>
          </p:cNvPicPr>
          <p:nvPr/>
        </p:nvPicPr>
        <p:blipFill>
          <a:blip r:embed="rId2" cstate="print"/>
          <a:stretch>
            <a:fillRect/>
          </a:stretch>
        </p:blipFill>
        <p:spPr>
          <a:xfrm>
            <a:off x="1320800" y="438150"/>
            <a:ext cx="6502400" cy="5981700"/>
          </a:xfrm>
          <a:prstGeom prst="rect">
            <a:avLst/>
          </a:prstGeom>
        </p:spPr>
      </p:pic>
      <p:sp>
        <p:nvSpPr>
          <p:cNvPr id="4" name="TextBox 3"/>
          <p:cNvSpPr txBox="1"/>
          <p:nvPr/>
        </p:nvSpPr>
        <p:spPr>
          <a:xfrm>
            <a:off x="914400" y="0"/>
            <a:ext cx="6553200" cy="369332"/>
          </a:xfrm>
          <a:prstGeom prst="rect">
            <a:avLst/>
          </a:prstGeom>
          <a:noFill/>
        </p:spPr>
        <p:txBody>
          <a:bodyPr wrap="square" rtlCol="0">
            <a:spAutoFit/>
          </a:bodyPr>
          <a:lstStyle/>
          <a:p>
            <a:r>
              <a:rPr lang="en-US" dirty="0" smtClean="0"/>
              <a:t>Weld is complete now and we are ready to cut free and </a:t>
            </a:r>
            <a:r>
              <a:rPr lang="en-US" dirty="0" err="1" smtClean="0"/>
              <a:t>liftout</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tout use Z plus on omni controller to start liftout, zig.jpg"/>
          <p:cNvPicPr>
            <a:picLocks noChangeAspect="1"/>
          </p:cNvPicPr>
          <p:nvPr/>
        </p:nvPicPr>
        <p:blipFill>
          <a:blip r:embed="rId2" cstate="print"/>
          <a:stretch>
            <a:fillRect/>
          </a:stretch>
        </p:blipFill>
        <p:spPr>
          <a:xfrm>
            <a:off x="1320800" y="438150"/>
            <a:ext cx="6502400" cy="5981700"/>
          </a:xfrm>
          <a:prstGeom prst="rect">
            <a:avLst/>
          </a:prstGeom>
        </p:spPr>
      </p:pic>
      <p:sp>
        <p:nvSpPr>
          <p:cNvPr id="3" name="TextBox 2"/>
          <p:cNvSpPr txBox="1"/>
          <p:nvPr/>
        </p:nvSpPr>
        <p:spPr>
          <a:xfrm>
            <a:off x="1524000" y="0"/>
            <a:ext cx="6248400" cy="369332"/>
          </a:xfrm>
          <a:prstGeom prst="rect">
            <a:avLst/>
          </a:prstGeom>
          <a:noFill/>
        </p:spPr>
        <p:txBody>
          <a:bodyPr wrap="square" rtlCol="0">
            <a:spAutoFit/>
          </a:bodyPr>
          <a:lstStyle/>
          <a:p>
            <a:r>
              <a:rPr lang="en-US" dirty="0" smtClean="0"/>
              <a:t>Use Z+ on controller to start </a:t>
            </a:r>
            <a:r>
              <a:rPr lang="en-US" dirty="0" err="1" smtClean="0"/>
              <a:t>liftout</a:t>
            </a:r>
            <a:r>
              <a:rPr lang="en-US" dirty="0" smtClean="0"/>
              <a:t>, so called </a:t>
            </a:r>
            <a:r>
              <a:rPr lang="en-US" dirty="0" err="1" smtClean="0"/>
              <a:t>Zig</a:t>
            </a:r>
            <a:endParaRPr lang="en-US" dirty="0"/>
          </a:p>
        </p:txBody>
      </p:sp>
      <p:sp>
        <p:nvSpPr>
          <p:cNvPr id="4" name="Rectangle 3"/>
          <p:cNvSpPr/>
          <p:nvPr/>
        </p:nvSpPr>
        <p:spPr>
          <a:xfrm>
            <a:off x="7162800" y="1905000"/>
            <a:ext cx="304800" cy="1447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848600" y="2209800"/>
            <a:ext cx="1295400" cy="369332"/>
          </a:xfrm>
          <a:prstGeom prst="rect">
            <a:avLst/>
          </a:prstGeom>
          <a:noFill/>
        </p:spPr>
        <p:txBody>
          <a:bodyPr wrap="square" rtlCol="0">
            <a:spAutoFit/>
          </a:bodyPr>
          <a:lstStyle/>
          <a:p>
            <a:r>
              <a:rPr lang="en-US" dirty="0" smtClean="0"/>
              <a:t>We cut free</a:t>
            </a:r>
            <a:endParaRPr lang="en-US" dirty="0"/>
          </a:p>
        </p:txBody>
      </p:sp>
      <p:cxnSp>
        <p:nvCxnSpPr>
          <p:cNvPr id="7" name="Straight Arrow Connector 6"/>
          <p:cNvCxnSpPr/>
          <p:nvPr/>
        </p:nvCxnSpPr>
        <p:spPr>
          <a:xfrm flipH="1">
            <a:off x="7543800" y="2514600"/>
            <a:ext cx="457200" cy="60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a:stCxn id="5" idx="1"/>
          </p:cNvCxnSpPr>
          <p:nvPr/>
        </p:nvCxnSpPr>
        <p:spPr>
          <a:xfrm flipH="1" flipV="1">
            <a:off x="7543800" y="1981200"/>
            <a:ext cx="304800" cy="413266"/>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iftout use Y plus on omni controller to zag liftout, zig.jpg"/>
          <p:cNvPicPr>
            <a:picLocks noChangeAspect="1"/>
          </p:cNvPicPr>
          <p:nvPr/>
        </p:nvPicPr>
        <p:blipFill>
          <a:blip r:embed="rId2" cstate="print"/>
          <a:stretch>
            <a:fillRect/>
          </a:stretch>
        </p:blipFill>
        <p:spPr>
          <a:xfrm>
            <a:off x="1320800" y="438150"/>
            <a:ext cx="6502400" cy="5981700"/>
          </a:xfrm>
          <a:prstGeom prst="rect">
            <a:avLst/>
          </a:prstGeom>
        </p:spPr>
      </p:pic>
      <p:sp>
        <p:nvSpPr>
          <p:cNvPr id="3" name="TextBox 2"/>
          <p:cNvSpPr txBox="1"/>
          <p:nvPr/>
        </p:nvSpPr>
        <p:spPr>
          <a:xfrm>
            <a:off x="1219200" y="152400"/>
            <a:ext cx="7162800" cy="369332"/>
          </a:xfrm>
          <a:prstGeom prst="rect">
            <a:avLst/>
          </a:prstGeom>
          <a:noFill/>
        </p:spPr>
        <p:txBody>
          <a:bodyPr wrap="square" rtlCol="0">
            <a:spAutoFit/>
          </a:bodyPr>
          <a:lstStyle/>
          <a:p>
            <a:r>
              <a:rPr lang="en-US" dirty="0" smtClean="0"/>
              <a:t>Now </a:t>
            </a:r>
            <a:r>
              <a:rPr lang="en-US" dirty="0" err="1" smtClean="0"/>
              <a:t>Zag</a:t>
            </a:r>
            <a:r>
              <a:rPr lang="en-US" dirty="0" smtClean="0"/>
              <a:t> or move with the Y+</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Zig one more time.jpg"/>
          <p:cNvPicPr>
            <a:picLocks noChangeAspect="1"/>
          </p:cNvPicPr>
          <p:nvPr/>
        </p:nvPicPr>
        <p:blipFill>
          <a:blip r:embed="rId2" cstate="print"/>
          <a:stretch>
            <a:fillRect/>
          </a:stretch>
        </p:blipFill>
        <p:spPr>
          <a:xfrm>
            <a:off x="1320800" y="438150"/>
            <a:ext cx="6502400" cy="5981700"/>
          </a:xfrm>
          <a:prstGeom prst="rect">
            <a:avLst/>
          </a:prstGeom>
        </p:spPr>
      </p:pic>
      <p:sp>
        <p:nvSpPr>
          <p:cNvPr id="3" name="TextBox 2"/>
          <p:cNvSpPr txBox="1"/>
          <p:nvPr/>
        </p:nvSpPr>
        <p:spPr>
          <a:xfrm>
            <a:off x="1524000" y="0"/>
            <a:ext cx="6248400" cy="369332"/>
          </a:xfrm>
          <a:prstGeom prst="rect">
            <a:avLst/>
          </a:prstGeom>
          <a:noFill/>
        </p:spPr>
        <p:txBody>
          <a:bodyPr wrap="square" rtlCol="0">
            <a:spAutoFit/>
          </a:bodyPr>
          <a:lstStyle/>
          <a:p>
            <a:r>
              <a:rPr lang="en-US" dirty="0" smtClean="0"/>
              <a:t>Now </a:t>
            </a:r>
            <a:r>
              <a:rPr lang="en-US" dirty="0" err="1" smtClean="0"/>
              <a:t>Zig</a:t>
            </a:r>
            <a:r>
              <a:rPr lang="en-US" dirty="0" smtClean="0"/>
              <a:t> one more time, Z+</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w zig one more to clear trench.jpg"/>
          <p:cNvPicPr>
            <a:picLocks noChangeAspect="1"/>
          </p:cNvPicPr>
          <p:nvPr/>
        </p:nvPicPr>
        <p:blipFill>
          <a:blip r:embed="rId2" cstate="print"/>
          <a:stretch>
            <a:fillRect/>
          </a:stretch>
        </p:blipFill>
        <p:spPr>
          <a:xfrm>
            <a:off x="1295400" y="304800"/>
            <a:ext cx="6150359" cy="5657850"/>
          </a:xfrm>
          <a:prstGeom prst="rect">
            <a:avLst/>
          </a:prstGeom>
        </p:spPr>
      </p:pic>
      <p:sp>
        <p:nvSpPr>
          <p:cNvPr id="3" name="TextBox 2"/>
          <p:cNvSpPr txBox="1"/>
          <p:nvPr/>
        </p:nvSpPr>
        <p:spPr>
          <a:xfrm>
            <a:off x="457200" y="0"/>
            <a:ext cx="8305800" cy="369332"/>
          </a:xfrm>
          <a:prstGeom prst="rect">
            <a:avLst/>
          </a:prstGeom>
          <a:noFill/>
        </p:spPr>
        <p:txBody>
          <a:bodyPr wrap="square" rtlCol="0">
            <a:spAutoFit/>
          </a:bodyPr>
          <a:lstStyle/>
          <a:p>
            <a:r>
              <a:rPr lang="en-US" dirty="0" err="1" smtClean="0"/>
              <a:t>Zag</a:t>
            </a:r>
            <a:r>
              <a:rPr lang="en-US" dirty="0" smtClean="0"/>
              <a:t> or Y+ to clear the trench, in this manner we </a:t>
            </a:r>
            <a:r>
              <a:rPr lang="en-US" dirty="0" err="1" smtClean="0"/>
              <a:t>zig</a:t>
            </a:r>
            <a:r>
              <a:rPr lang="en-US" dirty="0" smtClean="0"/>
              <a:t> </a:t>
            </a:r>
            <a:r>
              <a:rPr lang="en-US" dirty="0" err="1" smtClean="0"/>
              <a:t>zag</a:t>
            </a:r>
            <a:r>
              <a:rPr lang="en-US" dirty="0" smtClean="0"/>
              <a:t> </a:t>
            </a:r>
            <a:r>
              <a:rPr lang="en-US" dirty="0" err="1" smtClean="0"/>
              <a:t>zig</a:t>
            </a:r>
            <a:r>
              <a:rPr lang="en-US" dirty="0" smtClean="0"/>
              <a:t> </a:t>
            </a:r>
            <a:r>
              <a:rPr lang="en-US" dirty="0" err="1" smtClean="0"/>
              <a:t>zag</a:t>
            </a:r>
            <a:r>
              <a:rPr lang="en-US" dirty="0" smtClean="0"/>
              <a:t>* to clear the sample  </a:t>
            </a:r>
            <a:endParaRPr lang="en-US" dirty="0"/>
          </a:p>
        </p:txBody>
      </p:sp>
      <p:sp>
        <p:nvSpPr>
          <p:cNvPr id="4" name="TextBox 3"/>
          <p:cNvSpPr txBox="1"/>
          <p:nvPr/>
        </p:nvSpPr>
        <p:spPr>
          <a:xfrm>
            <a:off x="685800" y="6019800"/>
            <a:ext cx="8305800" cy="646331"/>
          </a:xfrm>
          <a:prstGeom prst="rect">
            <a:avLst/>
          </a:prstGeom>
          <a:noFill/>
        </p:spPr>
        <p:txBody>
          <a:bodyPr wrap="square" rtlCol="0">
            <a:spAutoFit/>
          </a:bodyPr>
          <a:lstStyle/>
          <a:p>
            <a:r>
              <a:rPr lang="en-US" dirty="0" smtClean="0"/>
              <a:t>*An alternative method involves having matched Z+, Y+ speeds and pressing both at the same time.  You have to be sure speeds are matched!</a:t>
            </a:r>
            <a:endParaRPr lang="en-US"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9220200" cy="914400"/>
          </a:xfrm>
        </p:spPr>
        <p:txBody>
          <a:bodyPr>
            <a:noAutofit/>
          </a:bodyPr>
          <a:lstStyle/>
          <a:p>
            <a:r>
              <a:rPr lang="en-US" sz="3200" dirty="0" smtClean="0"/>
              <a:t>Conventions used, Backside 7 degree tilt</a:t>
            </a:r>
            <a:endParaRPr lang="en-US" sz="3200" dirty="0"/>
          </a:p>
        </p:txBody>
      </p:sp>
      <p:pic>
        <p:nvPicPr>
          <p:cNvPr id="4" name="Content Placeholder 3" descr="U cut set at 7 degrees 1.1 u wide 1.5 micron deep paralell milling.bmp"/>
          <p:cNvPicPr>
            <a:picLocks noGrp="1" noChangeAspect="1"/>
          </p:cNvPicPr>
          <p:nvPr>
            <p:ph idx="1"/>
          </p:nvPr>
        </p:nvPicPr>
        <p:blipFill>
          <a:blip r:embed="rId3" cstate="print"/>
          <a:srcRect l="165" t="8418" r="19021" b="46124"/>
          <a:stretch>
            <a:fillRect/>
          </a:stretch>
        </p:blipFill>
        <p:spPr>
          <a:xfrm>
            <a:off x="1066800" y="838200"/>
            <a:ext cx="6942667" cy="3124200"/>
          </a:xfrm>
        </p:spPr>
      </p:pic>
      <p:sp>
        <p:nvSpPr>
          <p:cNvPr id="6" name="TextBox 5"/>
          <p:cNvSpPr txBox="1"/>
          <p:nvPr/>
        </p:nvSpPr>
        <p:spPr>
          <a:xfrm>
            <a:off x="1143000" y="5029200"/>
            <a:ext cx="2971800" cy="369332"/>
          </a:xfrm>
          <a:prstGeom prst="rect">
            <a:avLst/>
          </a:prstGeom>
          <a:noFill/>
        </p:spPr>
        <p:txBody>
          <a:bodyPr wrap="square" rtlCol="0">
            <a:spAutoFit/>
          </a:bodyPr>
          <a:lstStyle/>
          <a:p>
            <a:r>
              <a:rPr lang="en-US" dirty="0" smtClean="0"/>
              <a:t>0 &lt; back &lt; 52 degrees</a:t>
            </a:r>
          </a:p>
        </p:txBody>
      </p:sp>
      <p:sp>
        <p:nvSpPr>
          <p:cNvPr id="8" name="TextBox 7"/>
          <p:cNvSpPr txBox="1"/>
          <p:nvPr/>
        </p:nvSpPr>
        <p:spPr>
          <a:xfrm>
            <a:off x="7010400" y="838200"/>
            <a:ext cx="1752600" cy="1477328"/>
          </a:xfrm>
          <a:prstGeom prst="rect">
            <a:avLst/>
          </a:prstGeom>
          <a:noFill/>
        </p:spPr>
        <p:txBody>
          <a:bodyPr wrap="square" rtlCol="0">
            <a:spAutoFit/>
          </a:bodyPr>
          <a:lstStyle/>
          <a:p>
            <a:r>
              <a:rPr lang="en-US" dirty="0" smtClean="0"/>
              <a:t>Maximum implant occurs at this step on backside ion face is up</a:t>
            </a:r>
            <a:endParaRPr lang="en-US" dirty="0"/>
          </a:p>
        </p:txBody>
      </p:sp>
      <p:cxnSp>
        <p:nvCxnSpPr>
          <p:cNvPr id="10" name="Straight Arrow Connector 9"/>
          <p:cNvCxnSpPr/>
          <p:nvPr/>
        </p:nvCxnSpPr>
        <p:spPr>
          <a:xfrm>
            <a:off x="6705600" y="4343400"/>
            <a:ext cx="0" cy="1143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943600" y="4038600"/>
            <a:ext cx="1600200" cy="369332"/>
          </a:xfrm>
          <a:prstGeom prst="rect">
            <a:avLst/>
          </a:prstGeom>
          <a:noFill/>
        </p:spPr>
        <p:txBody>
          <a:bodyPr wrap="square" rtlCol="0">
            <a:spAutoFit/>
          </a:bodyPr>
          <a:lstStyle/>
          <a:p>
            <a:r>
              <a:rPr lang="en-US" dirty="0" smtClean="0"/>
              <a:t>Electron beam</a:t>
            </a:r>
            <a:endParaRPr lang="en-US" dirty="0"/>
          </a:p>
        </p:txBody>
      </p:sp>
      <p:sp>
        <p:nvSpPr>
          <p:cNvPr id="12" name="Rectangle 11"/>
          <p:cNvSpPr/>
          <p:nvPr/>
        </p:nvSpPr>
        <p:spPr>
          <a:xfrm rot="-420000">
            <a:off x="6331330" y="5527621"/>
            <a:ext cx="6858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p:cNvCxnSpPr/>
          <p:nvPr/>
        </p:nvCxnSpPr>
        <p:spPr>
          <a:xfrm>
            <a:off x="5562600" y="4876800"/>
            <a:ext cx="1066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5715000" y="1752600"/>
            <a:ext cx="762000" cy="381000"/>
          </a:xfrm>
          <a:prstGeom prst="rect">
            <a:avLst/>
          </a:prstGeom>
          <a:noFill/>
        </p:spPr>
        <p:txBody>
          <a:bodyPr wrap="square" rtlCol="0">
            <a:spAutoFit/>
          </a:bodyPr>
          <a:lstStyle/>
          <a:p>
            <a:r>
              <a:rPr lang="en-US" dirty="0" smtClean="0">
                <a:solidFill>
                  <a:srgbClr val="FF0000"/>
                </a:solidFill>
              </a:rPr>
              <a:t>Ion</a:t>
            </a:r>
            <a:endParaRPr lang="en-US" dirty="0">
              <a:solidFill>
                <a:srgbClr val="FF0000"/>
              </a:solidFill>
            </a:endParaRPr>
          </a:p>
        </p:txBody>
      </p:sp>
      <p:sp>
        <p:nvSpPr>
          <p:cNvPr id="16" name="TextBox 15"/>
          <p:cNvSpPr txBox="1"/>
          <p:nvPr/>
        </p:nvSpPr>
        <p:spPr>
          <a:xfrm>
            <a:off x="2286000" y="2133600"/>
            <a:ext cx="1066800" cy="369332"/>
          </a:xfrm>
          <a:prstGeom prst="rect">
            <a:avLst/>
          </a:prstGeom>
          <a:noFill/>
        </p:spPr>
        <p:txBody>
          <a:bodyPr wrap="square" rtlCol="0">
            <a:spAutoFit/>
          </a:bodyPr>
          <a:lstStyle/>
          <a:p>
            <a:r>
              <a:rPr lang="en-US" dirty="0" smtClean="0">
                <a:solidFill>
                  <a:schemeClr val="accent1">
                    <a:lumMod val="75000"/>
                  </a:schemeClr>
                </a:solidFill>
              </a:rPr>
              <a:t>Electron</a:t>
            </a:r>
            <a:endParaRPr lang="en-US" dirty="0">
              <a:solidFill>
                <a:schemeClr val="accent1">
                  <a:lumMod val="75000"/>
                </a:schemeClr>
              </a:solidFill>
            </a:endParaRPr>
          </a:p>
        </p:txBody>
      </p:sp>
      <p:cxnSp>
        <p:nvCxnSpPr>
          <p:cNvPr id="18" name="Straight Connector 17"/>
          <p:cNvCxnSpPr/>
          <p:nvPr/>
        </p:nvCxnSpPr>
        <p:spPr>
          <a:xfrm flipV="1">
            <a:off x="6324600" y="5715000"/>
            <a:ext cx="1286114" cy="681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7010400" y="5486400"/>
            <a:ext cx="744114" cy="261610"/>
          </a:xfrm>
          <a:prstGeom prst="rect">
            <a:avLst/>
          </a:prstGeom>
          <a:noFill/>
        </p:spPr>
        <p:txBody>
          <a:bodyPr wrap="none" rtlCol="0">
            <a:spAutoFit/>
          </a:bodyPr>
          <a:lstStyle/>
          <a:p>
            <a:r>
              <a:rPr lang="en-US" sz="1100" dirty="0" smtClean="0"/>
              <a:t>7 degrees</a:t>
            </a:r>
            <a:endParaRPr lang="en-US" sz="1100" dirty="0"/>
          </a:p>
        </p:txBody>
      </p:sp>
      <p:sp>
        <p:nvSpPr>
          <p:cNvPr id="20" name="TextBox 19"/>
          <p:cNvSpPr txBox="1"/>
          <p:nvPr/>
        </p:nvSpPr>
        <p:spPr>
          <a:xfrm>
            <a:off x="4876800" y="4495800"/>
            <a:ext cx="1071127" cy="369332"/>
          </a:xfrm>
          <a:prstGeom prst="rect">
            <a:avLst/>
          </a:prstGeom>
          <a:noFill/>
        </p:spPr>
        <p:txBody>
          <a:bodyPr wrap="none" rtlCol="0">
            <a:spAutoFit/>
          </a:bodyPr>
          <a:lstStyle/>
          <a:p>
            <a:r>
              <a:rPr lang="en-US" dirty="0" smtClean="0"/>
              <a:t>Ion beam</a:t>
            </a:r>
            <a:endParaRPr lang="en-US" dirty="0"/>
          </a:p>
        </p:txBody>
      </p:sp>
      <p:sp>
        <p:nvSpPr>
          <p:cNvPr id="21" name="Oval 20"/>
          <p:cNvSpPr/>
          <p:nvPr/>
        </p:nvSpPr>
        <p:spPr>
          <a:xfrm>
            <a:off x="6781800" y="46482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7239000" y="4724400"/>
            <a:ext cx="985013" cy="369332"/>
          </a:xfrm>
          <a:prstGeom prst="rect">
            <a:avLst/>
          </a:prstGeom>
          <a:noFill/>
        </p:spPr>
        <p:txBody>
          <a:bodyPr wrap="none" rtlCol="0">
            <a:spAutoFit/>
          </a:bodyPr>
          <a:lstStyle/>
          <a:p>
            <a:r>
              <a:rPr lang="en-US" dirty="0" smtClean="0"/>
              <a:t>detector</a:t>
            </a:r>
            <a:endParaRPr lang="en-US" dirty="0"/>
          </a:p>
        </p:txBody>
      </p:sp>
      <p:sp>
        <p:nvSpPr>
          <p:cNvPr id="23" name="Oval 22"/>
          <p:cNvSpPr/>
          <p:nvPr/>
        </p:nvSpPr>
        <p:spPr>
          <a:xfrm>
            <a:off x="6934200" y="48006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Connector 24"/>
          <p:cNvCxnSpPr>
            <a:stCxn id="12" idx="0"/>
            <a:endCxn id="12" idx="2"/>
          </p:cNvCxnSpPr>
          <p:nvPr/>
        </p:nvCxnSpPr>
        <p:spPr>
          <a:xfrm>
            <a:off x="6664944" y="5528189"/>
            <a:ext cx="18572" cy="151264"/>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90600" y="4724400"/>
            <a:ext cx="2514600" cy="369332"/>
          </a:xfrm>
          <a:prstGeom prst="rect">
            <a:avLst/>
          </a:prstGeom>
          <a:noFill/>
        </p:spPr>
        <p:txBody>
          <a:bodyPr wrap="square" rtlCol="0">
            <a:spAutoFit/>
          </a:bodyPr>
          <a:lstStyle/>
          <a:p>
            <a:r>
              <a:rPr lang="en-US" dirty="0" smtClean="0"/>
              <a:t>Backside</a:t>
            </a:r>
            <a:endParaRPr lang="en-US" dirty="0"/>
          </a:p>
        </p:txBody>
      </p:sp>
      <p:sp>
        <p:nvSpPr>
          <p:cNvPr id="28" name="TextBox 27"/>
          <p:cNvSpPr txBox="1"/>
          <p:nvPr/>
        </p:nvSpPr>
        <p:spPr>
          <a:xfrm>
            <a:off x="5638800" y="6019800"/>
            <a:ext cx="3048000" cy="646331"/>
          </a:xfrm>
          <a:prstGeom prst="rect">
            <a:avLst/>
          </a:prstGeom>
          <a:noFill/>
        </p:spPr>
        <p:txBody>
          <a:bodyPr wrap="square" rtlCol="0">
            <a:spAutoFit/>
          </a:bodyPr>
          <a:lstStyle/>
          <a:p>
            <a:r>
              <a:rPr lang="en-US" dirty="0" smtClean="0"/>
              <a:t>Ion beam and electron beam are on opposite faces</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ow trench is cleared and so you can remove lamella quickly by increasing Z plus speed.jpg"/>
          <p:cNvPicPr>
            <a:picLocks noChangeAspect="1"/>
          </p:cNvPicPr>
          <p:nvPr/>
        </p:nvPicPr>
        <p:blipFill>
          <a:blip r:embed="rId2" cstate="print"/>
          <a:stretch>
            <a:fillRect/>
          </a:stretch>
        </p:blipFill>
        <p:spPr>
          <a:xfrm>
            <a:off x="1295400" y="876300"/>
            <a:ext cx="6502400" cy="5981700"/>
          </a:xfrm>
          <a:prstGeom prst="rect">
            <a:avLst/>
          </a:prstGeom>
        </p:spPr>
      </p:pic>
      <p:sp>
        <p:nvSpPr>
          <p:cNvPr id="3" name="TextBox 2"/>
          <p:cNvSpPr txBox="1"/>
          <p:nvPr/>
        </p:nvSpPr>
        <p:spPr>
          <a:xfrm>
            <a:off x="990600" y="152400"/>
            <a:ext cx="7315200" cy="646331"/>
          </a:xfrm>
          <a:prstGeom prst="rect">
            <a:avLst/>
          </a:prstGeom>
          <a:noFill/>
        </p:spPr>
        <p:txBody>
          <a:bodyPr wrap="square" rtlCol="0">
            <a:spAutoFit/>
          </a:bodyPr>
          <a:lstStyle/>
          <a:p>
            <a:r>
              <a:rPr lang="en-US" dirty="0" smtClean="0"/>
              <a:t>Now trench is cleared so you can increase speed and remove with Z+ and Y+ held down together or just Z+ to lower left corner of lowest ion view mag.</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IS out and omni ready to retract.bmp"/>
          <p:cNvPicPr>
            <a:picLocks noChangeAspect="1"/>
          </p:cNvPicPr>
          <p:nvPr/>
        </p:nvPicPr>
        <p:blipFill>
          <a:blip r:embed="rId2" cstate="print"/>
          <a:stretch>
            <a:fillRect/>
          </a:stretch>
        </p:blipFill>
        <p:spPr>
          <a:xfrm>
            <a:off x="762000" y="914400"/>
            <a:ext cx="7429500" cy="5943600"/>
          </a:xfrm>
          <a:prstGeom prst="rect">
            <a:avLst/>
          </a:prstGeom>
        </p:spPr>
      </p:pic>
      <p:sp>
        <p:nvSpPr>
          <p:cNvPr id="5" name="TextBox 4"/>
          <p:cNvSpPr txBox="1"/>
          <p:nvPr/>
        </p:nvSpPr>
        <p:spPr>
          <a:xfrm>
            <a:off x="381000" y="0"/>
            <a:ext cx="8610600" cy="954107"/>
          </a:xfrm>
          <a:prstGeom prst="rect">
            <a:avLst/>
          </a:prstGeom>
          <a:noFill/>
        </p:spPr>
        <p:txBody>
          <a:bodyPr wrap="square" rtlCol="0">
            <a:spAutoFit/>
          </a:bodyPr>
          <a:lstStyle/>
          <a:p>
            <a:r>
              <a:rPr lang="en-US" sz="2800" dirty="0" smtClean="0"/>
              <a:t>Once welded to sample, now pull Omni needle back to lower left corner of the lowest magnification Ion image</a:t>
            </a:r>
            <a:endParaRPr lang="en-US" sz="2800" dirty="0"/>
          </a:p>
        </p:txBody>
      </p:sp>
      <p:sp>
        <p:nvSpPr>
          <p:cNvPr id="6" name="Oval 5"/>
          <p:cNvSpPr/>
          <p:nvPr/>
        </p:nvSpPr>
        <p:spPr>
          <a:xfrm>
            <a:off x="3733800" y="3429000"/>
            <a:ext cx="609600" cy="3048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95800" y="2895600"/>
            <a:ext cx="1981200" cy="923330"/>
          </a:xfrm>
          <a:prstGeom prst="rect">
            <a:avLst/>
          </a:prstGeom>
          <a:noFill/>
        </p:spPr>
        <p:txBody>
          <a:bodyPr wrap="square" rtlCol="0">
            <a:spAutoFit/>
          </a:bodyPr>
          <a:lstStyle/>
          <a:p>
            <a:r>
              <a:rPr lang="en-US" dirty="0" smtClean="0"/>
              <a:t>Now that Pt GIS is out you can retract Omni. </a:t>
            </a:r>
            <a:endParaRPr 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d to grid Move to between omni fingers.jpg"/>
          <p:cNvPicPr>
            <a:picLocks noChangeAspect="1"/>
          </p:cNvPicPr>
          <p:nvPr/>
        </p:nvPicPr>
        <p:blipFill>
          <a:blip r:embed="rId2" cstate="print"/>
          <a:stretch>
            <a:fillRect/>
          </a:stretch>
        </p:blipFill>
        <p:spPr>
          <a:xfrm>
            <a:off x="1371600" y="457200"/>
            <a:ext cx="6502400" cy="5981700"/>
          </a:xfrm>
          <a:prstGeom prst="rect">
            <a:avLst/>
          </a:prstGeom>
        </p:spPr>
      </p:pic>
      <p:sp>
        <p:nvSpPr>
          <p:cNvPr id="5" name="TextBox 4"/>
          <p:cNvSpPr txBox="1"/>
          <p:nvPr/>
        </p:nvSpPr>
        <p:spPr>
          <a:xfrm>
            <a:off x="1295400" y="76200"/>
            <a:ext cx="6858000" cy="381000"/>
          </a:xfrm>
          <a:prstGeom prst="rect">
            <a:avLst/>
          </a:prstGeom>
          <a:noFill/>
        </p:spPr>
        <p:txBody>
          <a:bodyPr wrap="square" rtlCol="0">
            <a:spAutoFit/>
          </a:bodyPr>
          <a:lstStyle/>
          <a:p>
            <a:r>
              <a:rPr lang="en-US" dirty="0" smtClean="0"/>
              <a:t>Electron Image, the grid is moved so sample will insert safely</a:t>
            </a:r>
            <a:endParaRPr lang="en-US" dirty="0"/>
          </a:p>
        </p:txBody>
      </p:sp>
      <p:sp>
        <p:nvSpPr>
          <p:cNvPr id="6" name="Rectangle 5"/>
          <p:cNvSpPr/>
          <p:nvPr/>
        </p:nvSpPr>
        <p:spPr>
          <a:xfrm>
            <a:off x="3657600" y="2743200"/>
            <a:ext cx="1905000" cy="6858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657600" y="2895600"/>
            <a:ext cx="1981200" cy="369332"/>
          </a:xfrm>
          <a:prstGeom prst="rect">
            <a:avLst/>
          </a:prstGeom>
          <a:noFill/>
        </p:spPr>
        <p:txBody>
          <a:bodyPr wrap="square" rtlCol="0">
            <a:spAutoFit/>
          </a:bodyPr>
          <a:lstStyle/>
          <a:p>
            <a:r>
              <a:rPr lang="en-US" dirty="0" smtClean="0">
                <a:solidFill>
                  <a:schemeClr val="bg1"/>
                </a:solidFill>
              </a:rPr>
              <a:t>Safe landing zone</a:t>
            </a:r>
            <a:endParaRPr lang="en-US" dirty="0">
              <a:solidFill>
                <a:schemeClr val="bg1"/>
              </a:solidFill>
            </a:endParaRPr>
          </a:p>
        </p:txBody>
      </p:sp>
      <p:sp>
        <p:nvSpPr>
          <p:cNvPr id="8" name="TextBox 7"/>
          <p:cNvSpPr txBox="1"/>
          <p:nvPr/>
        </p:nvSpPr>
        <p:spPr>
          <a:xfrm>
            <a:off x="1371600" y="6553200"/>
            <a:ext cx="5867400" cy="369332"/>
          </a:xfrm>
          <a:prstGeom prst="rect">
            <a:avLst/>
          </a:prstGeom>
          <a:noFill/>
        </p:spPr>
        <p:txBody>
          <a:bodyPr wrap="square" rtlCol="0">
            <a:spAutoFit/>
          </a:bodyPr>
          <a:lstStyle/>
          <a:p>
            <a:r>
              <a:rPr lang="en-US" dirty="0" smtClean="0"/>
              <a:t>Is this an ion image or electron image?  What is tilt angle?  </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d to grid insert platinum.jpg"/>
          <p:cNvPicPr>
            <a:picLocks noChangeAspect="1"/>
          </p:cNvPicPr>
          <p:nvPr/>
        </p:nvPicPr>
        <p:blipFill>
          <a:blip r:embed="rId2" cstate="print"/>
          <a:stretch>
            <a:fillRect/>
          </a:stretch>
        </p:blipFill>
        <p:spPr>
          <a:xfrm>
            <a:off x="1320800" y="438150"/>
            <a:ext cx="6502400" cy="5981700"/>
          </a:xfrm>
          <a:prstGeom prst="rect">
            <a:avLst/>
          </a:prstGeom>
        </p:spPr>
      </p:pic>
      <p:sp>
        <p:nvSpPr>
          <p:cNvPr id="5" name="TextBox 4"/>
          <p:cNvSpPr txBox="1"/>
          <p:nvPr/>
        </p:nvSpPr>
        <p:spPr>
          <a:xfrm>
            <a:off x="838200" y="0"/>
            <a:ext cx="7086600" cy="369332"/>
          </a:xfrm>
          <a:prstGeom prst="rect">
            <a:avLst/>
          </a:prstGeom>
          <a:noFill/>
        </p:spPr>
        <p:txBody>
          <a:bodyPr wrap="square" rtlCol="0">
            <a:spAutoFit/>
          </a:bodyPr>
          <a:lstStyle/>
          <a:p>
            <a:r>
              <a:rPr lang="en-US" dirty="0" smtClean="0"/>
              <a:t>Don’t forget to insert Platinum GIS before you get too close!</a:t>
            </a:r>
            <a:endParaRPr lang="en-US" dirty="0"/>
          </a:p>
        </p:txBody>
      </p:sp>
      <p:sp>
        <p:nvSpPr>
          <p:cNvPr id="6" name="TextBox 5"/>
          <p:cNvSpPr txBox="1"/>
          <p:nvPr/>
        </p:nvSpPr>
        <p:spPr>
          <a:xfrm>
            <a:off x="6019800" y="1143000"/>
            <a:ext cx="1676400" cy="369332"/>
          </a:xfrm>
          <a:prstGeom prst="rect">
            <a:avLst/>
          </a:prstGeom>
          <a:noFill/>
        </p:spPr>
        <p:txBody>
          <a:bodyPr wrap="square" rtlCol="0">
            <a:spAutoFit/>
          </a:bodyPr>
          <a:lstStyle/>
          <a:p>
            <a:r>
              <a:rPr lang="en-US" dirty="0" smtClean="0">
                <a:solidFill>
                  <a:schemeClr val="bg1"/>
                </a:solidFill>
              </a:rPr>
              <a:t>Pt GIS</a:t>
            </a:r>
            <a:endParaRPr lang="en-US" dirty="0">
              <a:solidFill>
                <a:schemeClr val="bg1"/>
              </a:solidFill>
            </a:endParaRPr>
          </a:p>
        </p:txBody>
      </p:sp>
      <p:sp>
        <p:nvSpPr>
          <p:cNvPr id="7" name="TextBox 6"/>
          <p:cNvSpPr txBox="1"/>
          <p:nvPr/>
        </p:nvSpPr>
        <p:spPr>
          <a:xfrm>
            <a:off x="990600" y="6477000"/>
            <a:ext cx="6705600" cy="381000"/>
          </a:xfrm>
          <a:prstGeom prst="rect">
            <a:avLst/>
          </a:prstGeom>
          <a:noFill/>
        </p:spPr>
        <p:txBody>
          <a:bodyPr wrap="square" rtlCol="0">
            <a:spAutoFit/>
          </a:bodyPr>
          <a:lstStyle/>
          <a:p>
            <a:r>
              <a:rPr lang="en-US" dirty="0" smtClean="0"/>
              <a:t>Electron image!  And we normally do weld and un weld at 0 degrees</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d to grid insert omni probe and move to center of field in electron view.jpg"/>
          <p:cNvPicPr>
            <a:picLocks noChangeAspect="1"/>
          </p:cNvPicPr>
          <p:nvPr/>
        </p:nvPicPr>
        <p:blipFill>
          <a:blip r:embed="rId2" cstate="print"/>
          <a:stretch>
            <a:fillRect/>
          </a:stretch>
        </p:blipFill>
        <p:spPr>
          <a:xfrm>
            <a:off x="1371600" y="685800"/>
            <a:ext cx="6502400" cy="5981700"/>
          </a:xfrm>
          <a:prstGeom prst="rect">
            <a:avLst/>
          </a:prstGeom>
        </p:spPr>
      </p:pic>
      <p:sp>
        <p:nvSpPr>
          <p:cNvPr id="5" name="TextBox 4"/>
          <p:cNvSpPr txBox="1"/>
          <p:nvPr/>
        </p:nvSpPr>
        <p:spPr>
          <a:xfrm>
            <a:off x="1295400" y="0"/>
            <a:ext cx="6248400" cy="646331"/>
          </a:xfrm>
          <a:prstGeom prst="rect">
            <a:avLst/>
          </a:prstGeom>
          <a:noFill/>
        </p:spPr>
        <p:txBody>
          <a:bodyPr wrap="square" rtlCol="0">
            <a:spAutoFit/>
          </a:bodyPr>
          <a:lstStyle/>
          <a:p>
            <a:r>
              <a:rPr lang="en-US" dirty="0" smtClean="0"/>
              <a:t>Position sample so center of image (</a:t>
            </a:r>
            <a:r>
              <a:rPr lang="en-US" dirty="0" err="1" smtClean="0"/>
              <a:t>eucentric</a:t>
            </a:r>
            <a:r>
              <a:rPr lang="en-US" dirty="0" smtClean="0"/>
              <a:t> height) is in between two grid fingers now insert the </a:t>
            </a:r>
            <a:r>
              <a:rPr lang="en-US" dirty="0" err="1" smtClean="0"/>
              <a:t>omni</a:t>
            </a:r>
            <a:r>
              <a:rPr lang="en-US" dirty="0" smtClean="0"/>
              <a:t> needle</a:t>
            </a:r>
            <a:endParaRPr lang="en-US" dirty="0"/>
          </a:p>
        </p:txBody>
      </p:sp>
      <p:sp>
        <p:nvSpPr>
          <p:cNvPr id="6" name="Oval 5"/>
          <p:cNvSpPr/>
          <p:nvPr/>
        </p:nvSpPr>
        <p:spPr>
          <a:xfrm>
            <a:off x="3886200" y="3124200"/>
            <a:ext cx="1524000" cy="762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733800" y="4191000"/>
            <a:ext cx="2514600" cy="923330"/>
          </a:xfrm>
          <a:prstGeom prst="rect">
            <a:avLst/>
          </a:prstGeom>
          <a:noFill/>
        </p:spPr>
        <p:txBody>
          <a:bodyPr wrap="square" rtlCol="0">
            <a:spAutoFit/>
          </a:bodyPr>
          <a:lstStyle/>
          <a:p>
            <a:r>
              <a:rPr lang="en-US" dirty="0" smtClean="0">
                <a:solidFill>
                  <a:schemeClr val="bg1"/>
                </a:solidFill>
              </a:rPr>
              <a:t>With sample near center we can </a:t>
            </a:r>
            <a:r>
              <a:rPr lang="en-US" dirty="0" err="1" smtClean="0">
                <a:solidFill>
                  <a:schemeClr val="bg1"/>
                </a:solidFill>
              </a:rPr>
              <a:t>mag</a:t>
            </a:r>
            <a:r>
              <a:rPr lang="en-US" dirty="0" smtClean="0">
                <a:solidFill>
                  <a:schemeClr val="bg1"/>
                </a:solidFill>
              </a:rPr>
              <a:t> up without losing track of sample!</a:t>
            </a:r>
            <a:endParaRPr lang="en-US" dirty="0">
              <a:solidFill>
                <a:schemeClr val="bg1"/>
              </a:solidFill>
            </a:endParaRPr>
          </a:p>
        </p:txBody>
      </p:sp>
      <p:sp>
        <p:nvSpPr>
          <p:cNvPr id="8" name="TextBox 7"/>
          <p:cNvSpPr txBox="1"/>
          <p:nvPr/>
        </p:nvSpPr>
        <p:spPr>
          <a:xfrm>
            <a:off x="7010400" y="3429000"/>
            <a:ext cx="1066800" cy="923330"/>
          </a:xfrm>
          <a:prstGeom prst="rect">
            <a:avLst/>
          </a:prstGeom>
          <a:noFill/>
        </p:spPr>
        <p:txBody>
          <a:bodyPr wrap="square" rtlCol="0">
            <a:spAutoFit/>
          </a:bodyPr>
          <a:lstStyle/>
          <a:p>
            <a:r>
              <a:rPr lang="en-US" dirty="0" smtClean="0">
                <a:solidFill>
                  <a:schemeClr val="bg1"/>
                </a:solidFill>
              </a:rPr>
              <a:t>Grid finger to weld to</a:t>
            </a:r>
            <a:endParaRPr lang="en-US" dirty="0">
              <a:solidFill>
                <a:schemeClr val="bg1"/>
              </a:solidFill>
            </a:endParaRPr>
          </a:p>
        </p:txBody>
      </p:sp>
      <p:sp>
        <p:nvSpPr>
          <p:cNvPr id="9" name="Oval 8"/>
          <p:cNvSpPr/>
          <p:nvPr/>
        </p:nvSpPr>
        <p:spPr>
          <a:xfrm>
            <a:off x="1219200" y="6172200"/>
            <a:ext cx="762000" cy="533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76200" y="5562600"/>
            <a:ext cx="1219200" cy="646331"/>
          </a:xfrm>
          <a:prstGeom prst="rect">
            <a:avLst/>
          </a:prstGeom>
          <a:noFill/>
        </p:spPr>
        <p:txBody>
          <a:bodyPr wrap="square" rtlCol="0">
            <a:spAutoFit/>
          </a:bodyPr>
          <a:lstStyle/>
          <a:p>
            <a:r>
              <a:rPr lang="en-US" dirty="0" smtClean="0"/>
              <a:t>Electron image</a:t>
            </a:r>
            <a:endParaRPr lang="en-US" dirty="0"/>
          </a:p>
        </p:txBody>
      </p:sp>
      <p:cxnSp>
        <p:nvCxnSpPr>
          <p:cNvPr id="12" name="Straight Arrow Connector 11"/>
          <p:cNvCxnSpPr>
            <a:endCxn id="9" idx="1"/>
          </p:cNvCxnSpPr>
          <p:nvPr/>
        </p:nvCxnSpPr>
        <p:spPr>
          <a:xfrm>
            <a:off x="838200" y="5943600"/>
            <a:ext cx="492592" cy="30671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eld to grid move post to left with nobs on SEM.jpg"/>
          <p:cNvPicPr>
            <a:picLocks noChangeAspect="1"/>
          </p:cNvPicPr>
          <p:nvPr/>
        </p:nvPicPr>
        <p:blipFill>
          <a:blip r:embed="rId2" cstate="print"/>
          <a:stretch>
            <a:fillRect/>
          </a:stretch>
        </p:blipFill>
        <p:spPr>
          <a:xfrm>
            <a:off x="1295400" y="876300"/>
            <a:ext cx="6502400" cy="5981700"/>
          </a:xfrm>
          <a:prstGeom prst="rect">
            <a:avLst/>
          </a:prstGeom>
        </p:spPr>
      </p:pic>
      <p:sp>
        <p:nvSpPr>
          <p:cNvPr id="5" name="TextBox 4"/>
          <p:cNvSpPr txBox="1"/>
          <p:nvPr/>
        </p:nvSpPr>
        <p:spPr>
          <a:xfrm>
            <a:off x="1143000" y="0"/>
            <a:ext cx="7162800" cy="923330"/>
          </a:xfrm>
          <a:prstGeom prst="rect">
            <a:avLst/>
          </a:prstGeom>
          <a:noFill/>
        </p:spPr>
        <p:txBody>
          <a:bodyPr wrap="square" rtlCol="0">
            <a:spAutoFit/>
          </a:bodyPr>
          <a:lstStyle/>
          <a:p>
            <a:r>
              <a:rPr lang="en-US" dirty="0" smtClean="0"/>
              <a:t>Final electron image check, move grid finger towards sample with knobs on the SEM FIB, then adjust alignment of sample to finger with X controls on Omni probe controller so that sample will contact finger on a flat area.</a:t>
            </a:r>
            <a:endParaRPr lang="en-US"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2800" dirty="0" smtClean="0"/>
              <a:t>These Ion Images that follow of Welding the Lamella to the Omni grid are from the EM facility Instruction page </a:t>
            </a:r>
            <a:r>
              <a:rPr lang="en-US" sz="2800" dirty="0" err="1" smtClean="0"/>
              <a:t>quicktime</a:t>
            </a:r>
            <a:r>
              <a:rPr lang="en-US" sz="2800" dirty="0" smtClean="0"/>
              <a:t> movie titled “TEM </a:t>
            </a:r>
            <a:r>
              <a:rPr lang="en-US" sz="2800" dirty="0" err="1" smtClean="0"/>
              <a:t>lifout</a:t>
            </a:r>
            <a:r>
              <a:rPr lang="en-US" sz="2800" dirty="0" smtClean="0"/>
              <a:t> welding to </a:t>
            </a:r>
            <a:r>
              <a:rPr lang="en-US" sz="2800" dirty="0" err="1" smtClean="0"/>
              <a:t>omni</a:t>
            </a:r>
            <a:r>
              <a:rPr lang="en-US" sz="2800" dirty="0" smtClean="0"/>
              <a:t> grid.” </a:t>
            </a:r>
            <a:r>
              <a:rPr lang="en-US" sz="2800" dirty="0" smtClean="0">
                <a:hlinkClick r:id="rId2"/>
              </a:rPr>
              <a:t>http://www.science.oregonstate.edu/emfacility/?q=node/ED </a:t>
            </a:r>
            <a:endParaRPr lang="en-US" sz="2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w that grid has been moved close to finger lamella is brought closer with omni.jpg"/>
          <p:cNvPicPr>
            <a:picLocks noChangeAspect="1"/>
          </p:cNvPicPr>
          <p:nvPr/>
        </p:nvPicPr>
        <p:blipFill>
          <a:blip r:embed="rId2" cstate="print"/>
          <a:stretch>
            <a:fillRect/>
          </a:stretch>
        </p:blipFill>
        <p:spPr>
          <a:xfrm>
            <a:off x="1295400" y="685800"/>
            <a:ext cx="6502400" cy="5981700"/>
          </a:xfrm>
          <a:prstGeom prst="rect">
            <a:avLst/>
          </a:prstGeom>
        </p:spPr>
      </p:pic>
      <p:sp>
        <p:nvSpPr>
          <p:cNvPr id="5" name="TextBox 4"/>
          <p:cNvSpPr txBox="1"/>
          <p:nvPr/>
        </p:nvSpPr>
        <p:spPr>
          <a:xfrm>
            <a:off x="1219200" y="76200"/>
            <a:ext cx="6629400" cy="646331"/>
          </a:xfrm>
          <a:prstGeom prst="rect">
            <a:avLst/>
          </a:prstGeom>
          <a:noFill/>
        </p:spPr>
        <p:txBody>
          <a:bodyPr wrap="square" rtlCol="0">
            <a:spAutoFit/>
          </a:bodyPr>
          <a:lstStyle/>
          <a:p>
            <a:r>
              <a:rPr lang="en-US" dirty="0" smtClean="0"/>
              <a:t>Now that finger was brought to center with knobs on FIB, we bring the sample to the finger with Omni controller</a:t>
            </a:r>
            <a:endParaRPr 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amella less than half micron from finger.jpg"/>
          <p:cNvPicPr>
            <a:picLocks noChangeAspect="1"/>
          </p:cNvPicPr>
          <p:nvPr/>
        </p:nvPicPr>
        <p:blipFill>
          <a:blip r:embed="rId2" cstate="print"/>
          <a:stretch>
            <a:fillRect/>
          </a:stretch>
        </p:blipFill>
        <p:spPr>
          <a:xfrm>
            <a:off x="762000" y="685800"/>
            <a:ext cx="6502400" cy="5981700"/>
          </a:xfrm>
          <a:prstGeom prst="rect">
            <a:avLst/>
          </a:prstGeom>
        </p:spPr>
      </p:pic>
      <p:sp>
        <p:nvSpPr>
          <p:cNvPr id="5" name="TextBox 4"/>
          <p:cNvSpPr txBox="1"/>
          <p:nvPr/>
        </p:nvSpPr>
        <p:spPr>
          <a:xfrm>
            <a:off x="762000" y="0"/>
            <a:ext cx="8077200" cy="646331"/>
          </a:xfrm>
          <a:prstGeom prst="rect">
            <a:avLst/>
          </a:prstGeom>
          <a:noFill/>
        </p:spPr>
        <p:txBody>
          <a:bodyPr wrap="square" rtlCol="0">
            <a:spAutoFit/>
          </a:bodyPr>
          <a:lstStyle/>
          <a:p>
            <a:r>
              <a:rPr lang="en-US" dirty="0" smtClean="0"/>
              <a:t>Increase Magnification, move sample to within a ½ micron of finger or touching with the Z- and Y- controllers on </a:t>
            </a:r>
            <a:r>
              <a:rPr lang="en-US" dirty="0" err="1" smtClean="0"/>
              <a:t>omni</a:t>
            </a:r>
            <a:r>
              <a:rPr lang="en-US" dirty="0" smtClean="0"/>
              <a:t> controller.  </a:t>
            </a:r>
            <a:endParaRPr lang="en-US" dirty="0"/>
          </a:p>
        </p:txBody>
      </p:sp>
      <p:sp>
        <p:nvSpPr>
          <p:cNvPr id="6" name="TextBox 5"/>
          <p:cNvSpPr txBox="1"/>
          <p:nvPr/>
        </p:nvSpPr>
        <p:spPr>
          <a:xfrm>
            <a:off x="7315200" y="762000"/>
            <a:ext cx="1600200" cy="3970318"/>
          </a:xfrm>
          <a:prstGeom prst="rect">
            <a:avLst/>
          </a:prstGeom>
          <a:noFill/>
        </p:spPr>
        <p:txBody>
          <a:bodyPr wrap="square" rtlCol="0">
            <a:spAutoFit/>
          </a:bodyPr>
          <a:lstStyle/>
          <a:p>
            <a:r>
              <a:rPr lang="en-US" dirty="0" smtClean="0"/>
              <a:t>This position maximizes Platinum gas glow around finger yet protects the sample, its now between fingers A and B and recessed from edges.   Try your own positions if you like!</a:t>
            </a:r>
            <a:endParaRPr lang="en-US" dirty="0"/>
          </a:p>
        </p:txBody>
      </p:sp>
      <p:cxnSp>
        <p:nvCxnSpPr>
          <p:cNvPr id="8" name="Straight Arrow Connector 7"/>
          <p:cNvCxnSpPr/>
          <p:nvPr/>
        </p:nvCxnSpPr>
        <p:spPr>
          <a:xfrm flipH="1" flipV="1">
            <a:off x="5943600" y="5486400"/>
            <a:ext cx="1600200" cy="8382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924800" y="5943600"/>
            <a:ext cx="1066800" cy="646331"/>
          </a:xfrm>
          <a:prstGeom prst="rect">
            <a:avLst/>
          </a:prstGeom>
          <a:noFill/>
        </p:spPr>
        <p:txBody>
          <a:bodyPr wrap="square" rtlCol="0">
            <a:spAutoFit/>
          </a:bodyPr>
          <a:lstStyle/>
          <a:p>
            <a:r>
              <a:rPr lang="en-US" dirty="0" smtClean="0"/>
              <a:t>GIS over here</a:t>
            </a:r>
            <a:endParaRPr lang="en-US" dirty="0"/>
          </a:p>
        </p:txBody>
      </p:sp>
      <p:cxnSp>
        <p:nvCxnSpPr>
          <p:cNvPr id="13" name="Straight Arrow Connector 12"/>
          <p:cNvCxnSpPr/>
          <p:nvPr/>
        </p:nvCxnSpPr>
        <p:spPr>
          <a:xfrm flipH="1" flipV="1">
            <a:off x="6172200" y="5105400"/>
            <a:ext cx="1524000" cy="914400"/>
          </a:xfrm>
          <a:prstGeom prst="straightConnector1">
            <a:avLst/>
          </a:prstGeom>
          <a:ln w="38100">
            <a:solidFill>
              <a:schemeClr val="accent1"/>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flipV="1">
            <a:off x="6781800" y="4800600"/>
            <a:ext cx="1066800" cy="1066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6705600" y="5181600"/>
            <a:ext cx="914400" cy="381000"/>
          </a:xfrm>
          <a:prstGeom prst="rect">
            <a:avLst/>
          </a:prstGeom>
          <a:noFill/>
        </p:spPr>
        <p:txBody>
          <a:bodyPr wrap="square" rtlCol="0">
            <a:spAutoFit/>
          </a:bodyPr>
          <a:lstStyle/>
          <a:p>
            <a:r>
              <a:rPr lang="en-US" dirty="0" smtClean="0">
                <a:solidFill>
                  <a:schemeClr val="accent1"/>
                </a:solidFill>
              </a:rPr>
              <a:t>Pt flow</a:t>
            </a:r>
            <a:endParaRPr lang="en-US" dirty="0">
              <a:solidFill>
                <a:schemeClr val="accent1"/>
              </a:solidFill>
            </a:endParaRPr>
          </a:p>
        </p:txBody>
      </p:sp>
      <p:sp>
        <p:nvSpPr>
          <p:cNvPr id="17" name="TextBox 16"/>
          <p:cNvSpPr txBox="1"/>
          <p:nvPr/>
        </p:nvSpPr>
        <p:spPr>
          <a:xfrm>
            <a:off x="3048000" y="2895600"/>
            <a:ext cx="1143000" cy="369332"/>
          </a:xfrm>
          <a:prstGeom prst="rect">
            <a:avLst/>
          </a:prstGeom>
          <a:noFill/>
        </p:spPr>
        <p:txBody>
          <a:bodyPr wrap="square" rtlCol="0">
            <a:spAutoFit/>
          </a:bodyPr>
          <a:lstStyle/>
          <a:p>
            <a:r>
              <a:rPr lang="en-US" dirty="0" smtClean="0"/>
              <a:t>sample</a:t>
            </a:r>
            <a:endParaRPr lang="en-US" dirty="0"/>
          </a:p>
        </p:txBody>
      </p:sp>
      <p:sp>
        <p:nvSpPr>
          <p:cNvPr id="18" name="TextBox 17"/>
          <p:cNvSpPr txBox="1"/>
          <p:nvPr/>
        </p:nvSpPr>
        <p:spPr>
          <a:xfrm>
            <a:off x="4648200" y="1524000"/>
            <a:ext cx="1371600" cy="369332"/>
          </a:xfrm>
          <a:prstGeom prst="rect">
            <a:avLst/>
          </a:prstGeom>
          <a:noFill/>
        </p:spPr>
        <p:txBody>
          <a:bodyPr wrap="square" rtlCol="0">
            <a:spAutoFit/>
          </a:bodyPr>
          <a:lstStyle/>
          <a:p>
            <a:r>
              <a:rPr lang="en-US" dirty="0" smtClean="0">
                <a:solidFill>
                  <a:schemeClr val="bg1"/>
                </a:solidFill>
              </a:rPr>
              <a:t>Omni grid</a:t>
            </a:r>
            <a:endParaRPr lang="en-US" dirty="0">
              <a:solidFill>
                <a:schemeClr val="bg1"/>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ack weld if big gap exists on top.jpg"/>
          <p:cNvPicPr>
            <a:picLocks noChangeAspect="1"/>
          </p:cNvPicPr>
          <p:nvPr/>
        </p:nvPicPr>
        <p:blipFill>
          <a:blip r:embed="rId2" cstate="print"/>
          <a:stretch>
            <a:fillRect/>
          </a:stretch>
        </p:blipFill>
        <p:spPr>
          <a:xfrm>
            <a:off x="1066800" y="685800"/>
            <a:ext cx="6502400" cy="5981700"/>
          </a:xfrm>
          <a:prstGeom prst="rect">
            <a:avLst/>
          </a:prstGeom>
        </p:spPr>
      </p:pic>
      <p:sp>
        <p:nvSpPr>
          <p:cNvPr id="5" name="TextBox 4"/>
          <p:cNvSpPr txBox="1"/>
          <p:nvPr/>
        </p:nvSpPr>
        <p:spPr>
          <a:xfrm>
            <a:off x="838200" y="0"/>
            <a:ext cx="7239000" cy="646331"/>
          </a:xfrm>
          <a:prstGeom prst="rect">
            <a:avLst/>
          </a:prstGeom>
          <a:noFill/>
        </p:spPr>
        <p:txBody>
          <a:bodyPr wrap="square" rtlCol="0">
            <a:spAutoFit/>
          </a:bodyPr>
          <a:lstStyle/>
          <a:p>
            <a:r>
              <a:rPr lang="en-US" dirty="0" smtClean="0"/>
              <a:t>Now draw a Pt rectangle and perform a tack weld.  Remember 2-6 </a:t>
            </a:r>
            <a:r>
              <a:rPr lang="en-US" dirty="0" err="1" smtClean="0"/>
              <a:t>pA</a:t>
            </a:r>
            <a:r>
              <a:rPr lang="en-US" dirty="0" smtClean="0"/>
              <a:t>/cm^2 or for this size weld probably the 10 </a:t>
            </a:r>
            <a:r>
              <a:rPr lang="en-US" dirty="0" err="1" smtClean="0"/>
              <a:t>pA</a:t>
            </a:r>
            <a:r>
              <a:rPr lang="en-US" dirty="0" smtClean="0"/>
              <a:t> aperture and 30kV!</a:t>
            </a:r>
            <a:endParaRPr lang="en-US" dirty="0"/>
          </a:p>
        </p:txBody>
      </p:sp>
      <p:sp>
        <p:nvSpPr>
          <p:cNvPr id="6" name="TextBox 5"/>
          <p:cNvSpPr txBox="1"/>
          <p:nvPr/>
        </p:nvSpPr>
        <p:spPr>
          <a:xfrm>
            <a:off x="7543800" y="2743200"/>
            <a:ext cx="1600200" cy="2492990"/>
          </a:xfrm>
          <a:prstGeom prst="rect">
            <a:avLst/>
          </a:prstGeom>
          <a:noFill/>
        </p:spPr>
        <p:txBody>
          <a:bodyPr wrap="square" rtlCol="0">
            <a:spAutoFit/>
          </a:bodyPr>
          <a:lstStyle/>
          <a:p>
            <a:r>
              <a:rPr lang="en-US" sz="1200" dirty="0" smtClean="0"/>
              <a:t>There are many weld strategies.  In this case the sample has a gap and so one tack weld was used.  One was used as sometimes the weld process will pull the sample flush and eliminate the gap.  Then a second weld higher up on the interface will be more effective.  </a:t>
            </a:r>
            <a:endParaRPr lang="en-US" sz="12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1143000"/>
          </a:xfrm>
        </p:spPr>
        <p:txBody>
          <a:bodyPr/>
          <a:lstStyle/>
          <a:p>
            <a:r>
              <a:rPr lang="en-US" dirty="0" err="1" smtClean="0"/>
              <a:t>Frontside</a:t>
            </a:r>
            <a:r>
              <a:rPr lang="en-US" dirty="0" smtClean="0"/>
              <a:t> 53.2 degree tilt</a:t>
            </a:r>
            <a:endParaRPr lang="en-US" dirty="0"/>
          </a:p>
        </p:txBody>
      </p:sp>
      <p:sp>
        <p:nvSpPr>
          <p:cNvPr id="4" name="TextBox 3"/>
          <p:cNvSpPr txBox="1"/>
          <p:nvPr/>
        </p:nvSpPr>
        <p:spPr>
          <a:xfrm>
            <a:off x="3124200" y="533400"/>
            <a:ext cx="2438400" cy="369332"/>
          </a:xfrm>
          <a:prstGeom prst="rect">
            <a:avLst/>
          </a:prstGeom>
          <a:noFill/>
        </p:spPr>
        <p:txBody>
          <a:bodyPr wrap="square" rtlCol="0">
            <a:spAutoFit/>
          </a:bodyPr>
          <a:lstStyle/>
          <a:p>
            <a:r>
              <a:rPr lang="en-US" dirty="0" smtClean="0"/>
              <a:t>52  &lt; front&lt; 60 degrees</a:t>
            </a:r>
            <a:endParaRPr lang="en-US" dirty="0"/>
          </a:p>
        </p:txBody>
      </p:sp>
      <p:pic>
        <p:nvPicPr>
          <p:cNvPr id="5" name="Content Placeholder 3" descr="Membrane welded tilted to 53.2 degrees.bmp"/>
          <p:cNvPicPr>
            <a:picLocks noGrp="1" noChangeAspect="1"/>
          </p:cNvPicPr>
          <p:nvPr>
            <p:ph idx="1"/>
          </p:nvPr>
        </p:nvPicPr>
        <p:blipFill>
          <a:blip r:embed="rId2" cstate="print"/>
          <a:srcRect t="8418" b="2350"/>
          <a:stretch>
            <a:fillRect/>
          </a:stretch>
        </p:blipFill>
        <p:spPr>
          <a:xfrm>
            <a:off x="1676400" y="685800"/>
            <a:ext cx="5657454" cy="4038600"/>
          </a:xfrm>
        </p:spPr>
      </p:pic>
      <p:sp>
        <p:nvSpPr>
          <p:cNvPr id="6" name="TextBox 5"/>
          <p:cNvSpPr txBox="1"/>
          <p:nvPr/>
        </p:nvSpPr>
        <p:spPr>
          <a:xfrm>
            <a:off x="4038600" y="1905000"/>
            <a:ext cx="2057400" cy="646331"/>
          </a:xfrm>
          <a:prstGeom prst="rect">
            <a:avLst/>
          </a:prstGeom>
          <a:noFill/>
        </p:spPr>
        <p:txBody>
          <a:bodyPr wrap="square" rtlCol="0">
            <a:spAutoFit/>
          </a:bodyPr>
          <a:lstStyle/>
          <a:p>
            <a:r>
              <a:rPr lang="en-US" sz="1200" dirty="0" smtClean="0">
                <a:solidFill>
                  <a:schemeClr val="bg1"/>
                </a:solidFill>
              </a:rPr>
              <a:t>Now the “flare” from  face is on bottom or ion beam is striking the </a:t>
            </a:r>
            <a:r>
              <a:rPr lang="en-US" sz="1200" dirty="0" err="1" smtClean="0">
                <a:solidFill>
                  <a:schemeClr val="bg1"/>
                </a:solidFill>
              </a:rPr>
              <a:t>frontside</a:t>
            </a:r>
            <a:endParaRPr lang="en-US" sz="1200" dirty="0">
              <a:solidFill>
                <a:schemeClr val="bg1"/>
              </a:solidFill>
            </a:endParaRPr>
          </a:p>
        </p:txBody>
      </p:sp>
      <p:sp>
        <p:nvSpPr>
          <p:cNvPr id="7" name="TextBox 6"/>
          <p:cNvSpPr txBox="1"/>
          <p:nvPr/>
        </p:nvSpPr>
        <p:spPr>
          <a:xfrm>
            <a:off x="2057400" y="1752600"/>
            <a:ext cx="1295400" cy="830997"/>
          </a:xfrm>
          <a:prstGeom prst="rect">
            <a:avLst/>
          </a:prstGeom>
          <a:noFill/>
        </p:spPr>
        <p:txBody>
          <a:bodyPr wrap="square" rtlCol="0">
            <a:spAutoFit/>
          </a:bodyPr>
          <a:lstStyle/>
          <a:p>
            <a:r>
              <a:rPr lang="en-US" sz="1200" dirty="0" smtClean="0">
                <a:solidFill>
                  <a:schemeClr val="bg1"/>
                </a:solidFill>
              </a:rPr>
              <a:t>The electron beam is still viewing the </a:t>
            </a:r>
            <a:r>
              <a:rPr lang="en-US" sz="1200" dirty="0" err="1" smtClean="0">
                <a:solidFill>
                  <a:schemeClr val="bg1"/>
                </a:solidFill>
              </a:rPr>
              <a:t>frontside</a:t>
            </a:r>
            <a:endParaRPr lang="en-US" sz="1200" dirty="0">
              <a:solidFill>
                <a:schemeClr val="bg1"/>
              </a:solidFill>
            </a:endParaRPr>
          </a:p>
        </p:txBody>
      </p:sp>
      <p:cxnSp>
        <p:nvCxnSpPr>
          <p:cNvPr id="9" name="Straight Arrow Connector 8"/>
          <p:cNvCxnSpPr/>
          <p:nvPr/>
        </p:nvCxnSpPr>
        <p:spPr>
          <a:xfrm>
            <a:off x="5638800" y="5181600"/>
            <a:ext cx="0" cy="1143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876800" y="4876800"/>
            <a:ext cx="1600200" cy="369332"/>
          </a:xfrm>
          <a:prstGeom prst="rect">
            <a:avLst/>
          </a:prstGeom>
          <a:noFill/>
        </p:spPr>
        <p:txBody>
          <a:bodyPr wrap="square" rtlCol="0">
            <a:spAutoFit/>
          </a:bodyPr>
          <a:lstStyle/>
          <a:p>
            <a:r>
              <a:rPr lang="en-US" dirty="0" smtClean="0"/>
              <a:t>Electron beam</a:t>
            </a:r>
            <a:endParaRPr lang="en-US" dirty="0"/>
          </a:p>
        </p:txBody>
      </p:sp>
      <p:cxnSp>
        <p:nvCxnSpPr>
          <p:cNvPr id="12" name="Straight Arrow Connector 11"/>
          <p:cNvCxnSpPr/>
          <p:nvPr/>
        </p:nvCxnSpPr>
        <p:spPr>
          <a:xfrm>
            <a:off x="4572000" y="5638800"/>
            <a:ext cx="1066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5257800" y="6553200"/>
            <a:ext cx="1286114" cy="6810"/>
          </a:xfrm>
          <a:prstGeom prst="line">
            <a:avLst/>
          </a:prstGeom>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3810000" y="5334000"/>
            <a:ext cx="1071127" cy="369332"/>
          </a:xfrm>
          <a:prstGeom prst="rect">
            <a:avLst/>
          </a:prstGeom>
          <a:noFill/>
        </p:spPr>
        <p:txBody>
          <a:bodyPr wrap="none" rtlCol="0">
            <a:spAutoFit/>
          </a:bodyPr>
          <a:lstStyle/>
          <a:p>
            <a:r>
              <a:rPr lang="en-US" dirty="0" smtClean="0"/>
              <a:t>Ion beam</a:t>
            </a:r>
            <a:endParaRPr lang="en-US" dirty="0"/>
          </a:p>
        </p:txBody>
      </p:sp>
      <p:sp>
        <p:nvSpPr>
          <p:cNvPr id="16" name="Oval 15"/>
          <p:cNvSpPr/>
          <p:nvPr/>
        </p:nvSpPr>
        <p:spPr>
          <a:xfrm>
            <a:off x="5715000" y="54864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6172200" y="5562600"/>
            <a:ext cx="985013" cy="369332"/>
          </a:xfrm>
          <a:prstGeom prst="rect">
            <a:avLst/>
          </a:prstGeom>
          <a:noFill/>
        </p:spPr>
        <p:txBody>
          <a:bodyPr wrap="none" rtlCol="0">
            <a:spAutoFit/>
          </a:bodyPr>
          <a:lstStyle/>
          <a:p>
            <a:r>
              <a:rPr lang="en-US" dirty="0" smtClean="0"/>
              <a:t>detector</a:t>
            </a:r>
            <a:endParaRPr lang="en-US" dirty="0"/>
          </a:p>
        </p:txBody>
      </p:sp>
      <p:sp>
        <p:nvSpPr>
          <p:cNvPr id="18" name="Oval 17"/>
          <p:cNvSpPr/>
          <p:nvPr/>
        </p:nvSpPr>
        <p:spPr>
          <a:xfrm>
            <a:off x="58674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rot="-3240000">
            <a:off x="5707295" y="6264565"/>
            <a:ext cx="4571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1066800" y="5410200"/>
            <a:ext cx="2743200" cy="923330"/>
          </a:xfrm>
          <a:prstGeom prst="rect">
            <a:avLst/>
          </a:prstGeom>
          <a:noFill/>
        </p:spPr>
        <p:txBody>
          <a:bodyPr wrap="square" rtlCol="0">
            <a:spAutoFit/>
          </a:bodyPr>
          <a:lstStyle/>
          <a:p>
            <a:r>
              <a:rPr lang="en-US" dirty="0" smtClean="0"/>
              <a:t>Now the ion beam and electron beam are now viewing the same side.  </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cond Tack weld if big gap exists on top.jpg"/>
          <p:cNvPicPr>
            <a:picLocks noChangeAspect="1"/>
          </p:cNvPicPr>
          <p:nvPr/>
        </p:nvPicPr>
        <p:blipFill>
          <a:blip r:embed="rId2" cstate="print"/>
          <a:stretch>
            <a:fillRect/>
          </a:stretch>
        </p:blipFill>
        <p:spPr>
          <a:xfrm>
            <a:off x="1320800" y="438150"/>
            <a:ext cx="6502400" cy="5981700"/>
          </a:xfrm>
          <a:prstGeom prst="rect">
            <a:avLst/>
          </a:prstGeom>
        </p:spPr>
      </p:pic>
      <p:sp>
        <p:nvSpPr>
          <p:cNvPr id="5" name="Oval 4"/>
          <p:cNvSpPr/>
          <p:nvPr/>
        </p:nvSpPr>
        <p:spPr>
          <a:xfrm>
            <a:off x="4724400" y="2209800"/>
            <a:ext cx="6096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343400" y="1905000"/>
            <a:ext cx="685800" cy="369332"/>
          </a:xfrm>
          <a:prstGeom prst="rect">
            <a:avLst/>
          </a:prstGeom>
          <a:noFill/>
        </p:spPr>
        <p:txBody>
          <a:bodyPr wrap="square" rtlCol="0">
            <a:spAutoFit/>
          </a:bodyPr>
          <a:lstStyle/>
          <a:p>
            <a:r>
              <a:rPr lang="en-US" dirty="0" smtClean="0"/>
              <a:t>Weld</a:t>
            </a:r>
            <a:endParaRPr lang="en-US" dirty="0"/>
          </a:p>
        </p:txBody>
      </p:sp>
      <p:sp>
        <p:nvSpPr>
          <p:cNvPr id="7" name="TextBox 6"/>
          <p:cNvSpPr txBox="1"/>
          <p:nvPr/>
        </p:nvSpPr>
        <p:spPr>
          <a:xfrm>
            <a:off x="4191000" y="3505200"/>
            <a:ext cx="1600200" cy="646331"/>
          </a:xfrm>
          <a:prstGeom prst="rect">
            <a:avLst/>
          </a:prstGeom>
          <a:noFill/>
        </p:spPr>
        <p:txBody>
          <a:bodyPr wrap="square" rtlCol="0">
            <a:spAutoFit/>
          </a:bodyPr>
          <a:lstStyle/>
          <a:p>
            <a:r>
              <a:rPr lang="en-US" dirty="0" smtClean="0"/>
              <a:t>Second weld is progressing</a:t>
            </a:r>
            <a:endParaRPr lang="en-US" dirty="0"/>
          </a:p>
        </p:txBody>
      </p:sp>
      <p:cxnSp>
        <p:nvCxnSpPr>
          <p:cNvPr id="9" name="Straight Arrow Connector 8"/>
          <p:cNvCxnSpPr/>
          <p:nvPr/>
        </p:nvCxnSpPr>
        <p:spPr>
          <a:xfrm flipV="1">
            <a:off x="4572000" y="2819400"/>
            <a:ext cx="533400" cy="6858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wo tack welds you could be done at this point.jpg"/>
          <p:cNvPicPr>
            <a:picLocks noChangeAspect="1"/>
          </p:cNvPicPr>
          <p:nvPr/>
        </p:nvPicPr>
        <p:blipFill>
          <a:blip r:embed="rId2" cstate="print"/>
          <a:stretch>
            <a:fillRect/>
          </a:stretch>
        </p:blipFill>
        <p:spPr>
          <a:xfrm>
            <a:off x="914400" y="609600"/>
            <a:ext cx="6502400" cy="5981700"/>
          </a:xfrm>
          <a:prstGeom prst="rect">
            <a:avLst/>
          </a:prstGeom>
        </p:spPr>
      </p:pic>
      <p:sp>
        <p:nvSpPr>
          <p:cNvPr id="5" name="TextBox 4"/>
          <p:cNvSpPr txBox="1"/>
          <p:nvPr/>
        </p:nvSpPr>
        <p:spPr>
          <a:xfrm>
            <a:off x="762000" y="152400"/>
            <a:ext cx="7696200" cy="369332"/>
          </a:xfrm>
          <a:prstGeom prst="rect">
            <a:avLst/>
          </a:prstGeom>
          <a:noFill/>
        </p:spPr>
        <p:txBody>
          <a:bodyPr wrap="square" rtlCol="0">
            <a:spAutoFit/>
          </a:bodyPr>
          <a:lstStyle/>
          <a:p>
            <a:r>
              <a:rPr lang="en-US" dirty="0" smtClean="0"/>
              <a:t>Two good welds.  We could un weld at this point or we could add reinforcement</a:t>
            </a:r>
            <a:endParaRPr lang="en-US" dirty="0"/>
          </a:p>
        </p:txBody>
      </p:sp>
      <p:sp>
        <p:nvSpPr>
          <p:cNvPr id="6" name="TextBox 5"/>
          <p:cNvSpPr txBox="1"/>
          <p:nvPr/>
        </p:nvSpPr>
        <p:spPr>
          <a:xfrm>
            <a:off x="7467600" y="1371600"/>
            <a:ext cx="1524000" cy="646331"/>
          </a:xfrm>
          <a:prstGeom prst="rect">
            <a:avLst/>
          </a:prstGeom>
          <a:noFill/>
        </p:spPr>
        <p:txBody>
          <a:bodyPr wrap="square" rtlCol="0">
            <a:spAutoFit/>
          </a:bodyPr>
          <a:lstStyle/>
          <a:p>
            <a:r>
              <a:rPr lang="en-US" sz="1200" dirty="0" smtClean="0"/>
              <a:t>In retrospect the two welds could have been done in </a:t>
            </a:r>
            <a:r>
              <a:rPr lang="en-US" sz="1200" dirty="0" err="1" smtClean="0"/>
              <a:t>paralell</a:t>
            </a:r>
            <a:endParaRPr lang="en-US" sz="12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r you can add a 3rd reinforcement weld.jpg"/>
          <p:cNvPicPr>
            <a:picLocks noChangeAspect="1"/>
          </p:cNvPicPr>
          <p:nvPr/>
        </p:nvPicPr>
        <p:blipFill>
          <a:blip r:embed="rId2" cstate="print"/>
          <a:stretch>
            <a:fillRect/>
          </a:stretch>
        </p:blipFill>
        <p:spPr>
          <a:xfrm>
            <a:off x="1219200" y="762000"/>
            <a:ext cx="6502400" cy="5981700"/>
          </a:xfrm>
          <a:prstGeom prst="rect">
            <a:avLst/>
          </a:prstGeom>
        </p:spPr>
      </p:pic>
      <p:sp>
        <p:nvSpPr>
          <p:cNvPr id="5" name="TextBox 4"/>
          <p:cNvSpPr txBox="1"/>
          <p:nvPr/>
        </p:nvSpPr>
        <p:spPr>
          <a:xfrm>
            <a:off x="1066800" y="228600"/>
            <a:ext cx="8077200" cy="369332"/>
          </a:xfrm>
          <a:prstGeom prst="rect">
            <a:avLst/>
          </a:prstGeom>
          <a:noFill/>
        </p:spPr>
        <p:txBody>
          <a:bodyPr wrap="square" rtlCol="0">
            <a:spAutoFit/>
          </a:bodyPr>
          <a:lstStyle/>
          <a:p>
            <a:r>
              <a:rPr lang="en-US" dirty="0" smtClean="0"/>
              <a:t>I chose to add a third weld of large area with 50 </a:t>
            </a:r>
            <a:r>
              <a:rPr lang="en-US" dirty="0" err="1" smtClean="0"/>
              <a:t>pA</a:t>
            </a:r>
            <a:r>
              <a:rPr lang="en-US" dirty="0" smtClean="0"/>
              <a:t> aperture</a:t>
            </a:r>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w cut free.jpg"/>
          <p:cNvPicPr>
            <a:picLocks noChangeAspect="1"/>
          </p:cNvPicPr>
          <p:nvPr/>
        </p:nvPicPr>
        <p:blipFill>
          <a:blip r:embed="rId2" cstate="print"/>
          <a:stretch>
            <a:fillRect/>
          </a:stretch>
        </p:blipFill>
        <p:spPr>
          <a:xfrm>
            <a:off x="1143000" y="685800"/>
            <a:ext cx="6502400" cy="5981700"/>
          </a:xfrm>
          <a:prstGeom prst="rect">
            <a:avLst/>
          </a:prstGeom>
        </p:spPr>
      </p:pic>
      <p:sp>
        <p:nvSpPr>
          <p:cNvPr id="5" name="TextBox 4"/>
          <p:cNvSpPr txBox="1"/>
          <p:nvPr/>
        </p:nvSpPr>
        <p:spPr>
          <a:xfrm>
            <a:off x="5410200" y="1295400"/>
            <a:ext cx="1066800" cy="1754326"/>
          </a:xfrm>
          <a:prstGeom prst="rect">
            <a:avLst/>
          </a:prstGeom>
          <a:noFill/>
        </p:spPr>
        <p:txBody>
          <a:bodyPr wrap="square" rtlCol="0">
            <a:spAutoFit/>
          </a:bodyPr>
          <a:lstStyle/>
          <a:p>
            <a:r>
              <a:rPr lang="en-US" dirty="0" smtClean="0">
                <a:solidFill>
                  <a:schemeClr val="bg1"/>
                </a:solidFill>
              </a:rPr>
              <a:t>Notices the thick Pt  reinforcement weld</a:t>
            </a:r>
            <a:endParaRPr lang="en-US" dirty="0">
              <a:solidFill>
                <a:schemeClr val="bg1"/>
              </a:solidFill>
            </a:endParaRPr>
          </a:p>
        </p:txBody>
      </p:sp>
      <p:sp>
        <p:nvSpPr>
          <p:cNvPr id="6" name="TextBox 5"/>
          <p:cNvSpPr txBox="1"/>
          <p:nvPr/>
        </p:nvSpPr>
        <p:spPr>
          <a:xfrm>
            <a:off x="1600200" y="152400"/>
            <a:ext cx="7772400" cy="369332"/>
          </a:xfrm>
          <a:prstGeom prst="rect">
            <a:avLst/>
          </a:prstGeom>
          <a:noFill/>
        </p:spPr>
        <p:txBody>
          <a:bodyPr wrap="square" rtlCol="0">
            <a:spAutoFit/>
          </a:bodyPr>
          <a:lstStyle/>
          <a:p>
            <a:r>
              <a:rPr lang="en-US" dirty="0" smtClean="0"/>
              <a:t>Now cut free and proceed to thinning</a:t>
            </a:r>
            <a:endParaRPr lang="en-US" dirty="0"/>
          </a:p>
        </p:txBody>
      </p:sp>
      <p:sp>
        <p:nvSpPr>
          <p:cNvPr id="7" name="Rectangle 6"/>
          <p:cNvSpPr/>
          <p:nvPr/>
        </p:nvSpPr>
        <p:spPr>
          <a:xfrm>
            <a:off x="1676400" y="3124200"/>
            <a:ext cx="914400" cy="762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2514600" y="3505200"/>
            <a:ext cx="2209800" cy="1477328"/>
          </a:xfrm>
          <a:prstGeom prst="rect">
            <a:avLst/>
          </a:prstGeom>
          <a:noFill/>
        </p:spPr>
        <p:txBody>
          <a:bodyPr wrap="square" rtlCol="0">
            <a:spAutoFit/>
          </a:bodyPr>
          <a:lstStyle/>
          <a:p>
            <a:r>
              <a:rPr lang="en-US" dirty="0" smtClean="0">
                <a:solidFill>
                  <a:schemeClr val="bg1"/>
                </a:solidFill>
              </a:rPr>
              <a:t>Drew a rectangle, changed to Si and selected a larger current, .3 </a:t>
            </a:r>
            <a:r>
              <a:rPr lang="en-US" dirty="0" err="1" smtClean="0">
                <a:solidFill>
                  <a:schemeClr val="bg1"/>
                </a:solidFill>
              </a:rPr>
              <a:t>nA</a:t>
            </a:r>
            <a:r>
              <a:rPr lang="en-US" dirty="0" smtClean="0">
                <a:solidFill>
                  <a:schemeClr val="bg1"/>
                </a:solidFill>
              </a:rPr>
              <a:t> and cut free!!!</a:t>
            </a:r>
            <a:endParaRPr lang="en-US" dirty="0">
              <a:solidFill>
                <a:schemeClr val="bg1"/>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dirty="0" smtClean="0"/>
              <a:t>Thinning</a:t>
            </a:r>
            <a:endParaRPr lang="en-US" dirty="0"/>
          </a:p>
        </p:txBody>
      </p:sp>
      <p:sp>
        <p:nvSpPr>
          <p:cNvPr id="3" name="Content Placeholder 2"/>
          <p:cNvSpPr>
            <a:spLocks noGrp="1"/>
          </p:cNvSpPr>
          <p:nvPr>
            <p:ph idx="1"/>
          </p:nvPr>
        </p:nvSpPr>
        <p:spPr>
          <a:xfrm>
            <a:off x="533400" y="914400"/>
            <a:ext cx="8229600" cy="4525963"/>
          </a:xfrm>
        </p:spPr>
        <p:txBody>
          <a:bodyPr>
            <a:normAutofit fontScale="92500" lnSpcReduction="20000"/>
          </a:bodyPr>
          <a:lstStyle/>
          <a:p>
            <a:r>
              <a:rPr lang="en-US" dirty="0" err="1" smtClean="0"/>
              <a:t>Frontside</a:t>
            </a:r>
            <a:r>
              <a:rPr lang="en-US" dirty="0" smtClean="0"/>
              <a:t> thinning at 53.2 degrees 30 kV and 50* </a:t>
            </a:r>
            <a:r>
              <a:rPr lang="en-US" dirty="0" err="1" smtClean="0"/>
              <a:t>pA</a:t>
            </a:r>
            <a:r>
              <a:rPr lang="en-US" dirty="0" smtClean="0"/>
              <a:t> with cleaning cross section</a:t>
            </a:r>
          </a:p>
          <a:p>
            <a:r>
              <a:rPr lang="en-US" dirty="0" smtClean="0"/>
              <a:t>Backside thinning at 50.8 degrees 30 kV and 50 </a:t>
            </a:r>
            <a:r>
              <a:rPr lang="en-US" dirty="0" err="1" smtClean="0"/>
              <a:t>pA</a:t>
            </a:r>
            <a:r>
              <a:rPr lang="en-US" dirty="0" smtClean="0"/>
              <a:t> with cleaning cross section</a:t>
            </a:r>
          </a:p>
          <a:p>
            <a:r>
              <a:rPr lang="en-US" dirty="0" smtClean="0"/>
              <a:t>This gives the sample an upside down pyramid shape and so the top films are slightly thicker.  This protects top films when thinned to electron transparency and compensates for any beam de focus down into sample.</a:t>
            </a:r>
          </a:p>
          <a:p>
            <a:r>
              <a:rPr lang="en-US" dirty="0" smtClean="0"/>
              <a:t>Polish is done at 5kV and 47 degrees back, 57 degrees front!</a:t>
            </a:r>
            <a:endParaRPr lang="en-US" dirty="0"/>
          </a:p>
        </p:txBody>
      </p:sp>
      <p:sp>
        <p:nvSpPr>
          <p:cNvPr id="4" name="TextBox 3"/>
          <p:cNvSpPr txBox="1"/>
          <p:nvPr/>
        </p:nvSpPr>
        <p:spPr>
          <a:xfrm>
            <a:off x="685800" y="5380672"/>
            <a:ext cx="7086600" cy="1477328"/>
          </a:xfrm>
          <a:prstGeom prst="rect">
            <a:avLst/>
          </a:prstGeom>
          <a:noFill/>
        </p:spPr>
        <p:txBody>
          <a:bodyPr wrap="square" rtlCol="0">
            <a:spAutoFit/>
          </a:bodyPr>
          <a:lstStyle/>
          <a:p>
            <a:r>
              <a:rPr lang="en-US" dirty="0" smtClean="0"/>
              <a:t>* To hurry prep up, you can use 1000 </a:t>
            </a:r>
            <a:r>
              <a:rPr lang="en-US" dirty="0" err="1" smtClean="0"/>
              <a:t>pA</a:t>
            </a:r>
            <a:r>
              <a:rPr lang="en-US" dirty="0" smtClean="0"/>
              <a:t> to thin, but you have to be very careful.  Another strategy is to use 100 </a:t>
            </a:r>
            <a:r>
              <a:rPr lang="en-US" dirty="0" err="1" smtClean="0"/>
              <a:t>pA</a:t>
            </a:r>
            <a:r>
              <a:rPr lang="en-US" dirty="0" smtClean="0"/>
              <a:t> for 75% of the thinning.  Then halt the pattern, change to 50 </a:t>
            </a:r>
            <a:r>
              <a:rPr lang="en-US" dirty="0" err="1" smtClean="0"/>
              <a:t>pA</a:t>
            </a:r>
            <a:r>
              <a:rPr lang="en-US" dirty="0" smtClean="0"/>
              <a:t> and restart patterning to finish at the lower current.  When speeding up thinning, use of </a:t>
            </a:r>
            <a:r>
              <a:rPr lang="en-US" dirty="0" err="1" smtClean="0"/>
              <a:t>iSPI</a:t>
            </a:r>
            <a:r>
              <a:rPr lang="en-US" dirty="0" smtClean="0"/>
              <a:t> mode is highly recommended!!! </a:t>
            </a:r>
            <a:endParaRPr 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smtClean="0"/>
              <a:t>Membrane now welded to grid.  Sample is tilted to 53.2 degrees or dead center plus 1.2 degrees to thin </a:t>
            </a:r>
            <a:r>
              <a:rPr lang="en-US" sz="3200" dirty="0" err="1" smtClean="0"/>
              <a:t>frontside</a:t>
            </a:r>
            <a:endParaRPr lang="en-US" sz="3200" dirty="0"/>
          </a:p>
        </p:txBody>
      </p:sp>
      <p:pic>
        <p:nvPicPr>
          <p:cNvPr id="4" name="Content Placeholder 3" descr="Membrane welded tilted to 53.2 degrees.bmp"/>
          <p:cNvPicPr>
            <a:picLocks noGrp="1" noChangeAspect="1"/>
          </p:cNvPicPr>
          <p:nvPr>
            <p:ph idx="1"/>
          </p:nvPr>
        </p:nvPicPr>
        <p:blipFill>
          <a:blip r:embed="rId2" cstate="print"/>
          <a:stretch>
            <a:fillRect/>
          </a:stretch>
        </p:blipFill>
        <p:spPr>
          <a:xfrm>
            <a:off x="1676400" y="1905000"/>
            <a:ext cx="5657454" cy="4525963"/>
          </a:xfr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Select Cleaning Cross Section</a:t>
            </a:r>
            <a:endParaRPr lang="en-US" dirty="0"/>
          </a:p>
        </p:txBody>
      </p:sp>
      <p:pic>
        <p:nvPicPr>
          <p:cNvPr id="4" name="Content Placeholder 3" descr="Select cleaning cross section.bmp"/>
          <p:cNvPicPr>
            <a:picLocks noGrp="1" noChangeAspect="1"/>
          </p:cNvPicPr>
          <p:nvPr>
            <p:ph idx="1"/>
          </p:nvPr>
        </p:nvPicPr>
        <p:blipFill>
          <a:blip r:embed="rId2" cstate="print"/>
          <a:stretch>
            <a:fillRect/>
          </a:stretch>
        </p:blipFill>
        <p:spPr>
          <a:xfrm>
            <a:off x="1447800" y="1524000"/>
            <a:ext cx="6333927" cy="5067141"/>
          </a:xfr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52400"/>
            <a:ext cx="7772400" cy="1470025"/>
          </a:xfrm>
        </p:spPr>
        <p:txBody>
          <a:bodyPr/>
          <a:lstStyle/>
          <a:p>
            <a:r>
              <a:rPr lang="en-US" dirty="0" smtClean="0"/>
              <a:t>First thinning box on front side at 53.2 degrees</a:t>
            </a:r>
            <a:endParaRPr lang="en-US" dirty="0"/>
          </a:p>
        </p:txBody>
      </p:sp>
      <p:pic>
        <p:nvPicPr>
          <p:cNvPr id="4" name="Picture 3" descr="At 53.2 degrees put 5 micron cleaning box on and start with iSPI.bmp"/>
          <p:cNvPicPr>
            <a:picLocks noChangeAspect="1"/>
          </p:cNvPicPr>
          <p:nvPr/>
        </p:nvPicPr>
        <p:blipFill>
          <a:blip r:embed="rId2" cstate="print"/>
          <a:stretch>
            <a:fillRect/>
          </a:stretch>
        </p:blipFill>
        <p:spPr>
          <a:xfrm>
            <a:off x="1143000" y="1219200"/>
            <a:ext cx="6724650" cy="537972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839200" cy="1143000"/>
          </a:xfrm>
        </p:spPr>
        <p:txBody>
          <a:bodyPr>
            <a:normAutofit fontScale="90000"/>
          </a:bodyPr>
          <a:lstStyle/>
          <a:p>
            <a:r>
              <a:rPr lang="en-US" dirty="0" smtClean="0"/>
              <a:t>Two thinning window method to prevent sample warping still 53.2 degrees</a:t>
            </a:r>
            <a:endParaRPr lang="en-US" dirty="0"/>
          </a:p>
        </p:txBody>
      </p:sp>
      <p:pic>
        <p:nvPicPr>
          <p:cNvPr id="4" name="Picture 3" descr="Thinning window two to prevent warpage and a margin for error.bmp"/>
          <p:cNvPicPr>
            <a:picLocks noChangeAspect="1"/>
          </p:cNvPicPr>
          <p:nvPr/>
        </p:nvPicPr>
        <p:blipFill>
          <a:blip r:embed="rId2" cstate="print"/>
          <a:stretch>
            <a:fillRect/>
          </a:stretch>
        </p:blipFill>
        <p:spPr>
          <a:xfrm>
            <a:off x="609600" y="914400"/>
            <a:ext cx="7867650" cy="62941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Backside thinning.  At 50.8 degrees or minus 1.2 degrees from normal</a:t>
            </a:r>
            <a:endParaRPr lang="en-US" dirty="0"/>
          </a:p>
        </p:txBody>
      </p:sp>
      <p:pic>
        <p:nvPicPr>
          <p:cNvPr id="4" name="Picture 3" descr="Back side thinning at 50.8.bmp"/>
          <p:cNvPicPr>
            <a:picLocks noChangeAspect="1"/>
          </p:cNvPicPr>
          <p:nvPr/>
        </p:nvPicPr>
        <p:blipFill>
          <a:blip r:embed="rId2" cstate="print"/>
          <a:stretch>
            <a:fillRect/>
          </a:stretch>
        </p:blipFill>
        <p:spPr>
          <a:xfrm>
            <a:off x="228600" y="1280160"/>
            <a:ext cx="6972300" cy="5577840"/>
          </a:xfrm>
          <a:prstGeom prst="rect">
            <a:avLst/>
          </a:prstGeom>
        </p:spPr>
      </p:pic>
      <p:sp>
        <p:nvSpPr>
          <p:cNvPr id="5" name="TextBox 4"/>
          <p:cNvSpPr txBox="1"/>
          <p:nvPr/>
        </p:nvSpPr>
        <p:spPr>
          <a:xfrm>
            <a:off x="3581400" y="2743200"/>
            <a:ext cx="2057400" cy="646331"/>
          </a:xfrm>
          <a:prstGeom prst="rect">
            <a:avLst/>
          </a:prstGeom>
          <a:noFill/>
        </p:spPr>
        <p:txBody>
          <a:bodyPr wrap="square" rtlCol="0">
            <a:spAutoFit/>
          </a:bodyPr>
          <a:lstStyle/>
          <a:p>
            <a:r>
              <a:rPr lang="en-US" dirty="0" smtClean="0">
                <a:solidFill>
                  <a:schemeClr val="bg1"/>
                </a:solidFill>
              </a:rPr>
              <a:t>Change pattern from top to bottom</a:t>
            </a:r>
            <a:endParaRPr lang="en-US" dirty="0">
              <a:solidFill>
                <a:schemeClr val="bg1"/>
              </a:solidFill>
            </a:endParaRPr>
          </a:p>
        </p:txBody>
      </p:sp>
      <p:sp>
        <p:nvSpPr>
          <p:cNvPr id="6" name="TextBox 5"/>
          <p:cNvSpPr txBox="1"/>
          <p:nvPr/>
        </p:nvSpPr>
        <p:spPr>
          <a:xfrm>
            <a:off x="7315200" y="1752600"/>
            <a:ext cx="1676400" cy="4801314"/>
          </a:xfrm>
          <a:prstGeom prst="rect">
            <a:avLst/>
          </a:prstGeom>
          <a:noFill/>
        </p:spPr>
        <p:txBody>
          <a:bodyPr wrap="square" rtlCol="0">
            <a:spAutoFit/>
          </a:bodyPr>
          <a:lstStyle/>
          <a:p>
            <a:r>
              <a:rPr lang="en-US" dirty="0" smtClean="0"/>
              <a:t>The backside of the sample has a lot of damage as this is where ion frames of high current were grabbed.  We grabbed these high current ion images when we did the J cut.  So the majority of the thinning should occur on the backside!</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371600" y="228600"/>
            <a:ext cx="7315200" cy="707886"/>
          </a:xfrm>
          <a:prstGeom prst="rect">
            <a:avLst/>
          </a:prstGeom>
          <a:noFill/>
        </p:spPr>
        <p:txBody>
          <a:bodyPr wrap="square" rtlCol="0">
            <a:spAutoFit/>
          </a:bodyPr>
          <a:lstStyle/>
          <a:p>
            <a:r>
              <a:rPr lang="en-US" sz="4000" dirty="0" smtClean="0"/>
              <a:t>Summary backside and </a:t>
            </a:r>
            <a:r>
              <a:rPr lang="en-US" sz="4000" dirty="0" err="1" smtClean="0"/>
              <a:t>frontside</a:t>
            </a:r>
            <a:endParaRPr lang="en-US" sz="4000" dirty="0"/>
          </a:p>
        </p:txBody>
      </p:sp>
      <p:sp>
        <p:nvSpPr>
          <p:cNvPr id="3" name="TextBox 2"/>
          <p:cNvSpPr txBox="1"/>
          <p:nvPr/>
        </p:nvSpPr>
        <p:spPr>
          <a:xfrm>
            <a:off x="533400" y="1295400"/>
            <a:ext cx="8610600" cy="1754326"/>
          </a:xfrm>
          <a:prstGeom prst="rect">
            <a:avLst/>
          </a:prstGeom>
          <a:noFill/>
        </p:spPr>
        <p:txBody>
          <a:bodyPr wrap="square" rtlCol="0">
            <a:spAutoFit/>
          </a:bodyPr>
          <a:lstStyle/>
          <a:p>
            <a:pPr>
              <a:buFont typeface="Arial" pitchFamily="34" charset="0"/>
              <a:buChar char="•"/>
            </a:pPr>
            <a:r>
              <a:rPr lang="en-US" dirty="0" smtClean="0"/>
              <a:t>  This is a convention used by the Author.  It is historical for him, having been trained at HP where 0 to 52 degree ion beam work is called backside.</a:t>
            </a:r>
          </a:p>
          <a:p>
            <a:pPr>
              <a:buFont typeface="Arial" pitchFamily="34" charset="0"/>
              <a:buChar char="•"/>
            </a:pPr>
            <a:r>
              <a:rPr lang="en-US" dirty="0" smtClean="0"/>
              <a:t>You can use ANY convention you want.  </a:t>
            </a:r>
          </a:p>
          <a:p>
            <a:pPr>
              <a:buFont typeface="Arial" pitchFamily="34" charset="0"/>
              <a:buChar char="•"/>
            </a:pPr>
            <a:r>
              <a:rPr lang="en-US" dirty="0" smtClean="0"/>
              <a:t>Just realize that the maximum ion beam implant occurs when you grab a relatively high current Ion beam frame ( 1 </a:t>
            </a:r>
            <a:r>
              <a:rPr lang="en-US" dirty="0" err="1" smtClean="0"/>
              <a:t>nA</a:t>
            </a:r>
            <a:r>
              <a:rPr lang="en-US" dirty="0" smtClean="0"/>
              <a:t>) at 7 degrees to perform your J cut.  If you don’t like calling it the backside, you can call it the damaged face!</a:t>
            </a:r>
          </a:p>
        </p:txBody>
      </p:sp>
      <p:grpSp>
        <p:nvGrpSpPr>
          <p:cNvPr id="14" name="Group 13"/>
          <p:cNvGrpSpPr/>
          <p:nvPr/>
        </p:nvGrpSpPr>
        <p:grpSpPr>
          <a:xfrm>
            <a:off x="990600" y="3886200"/>
            <a:ext cx="3347213" cy="1683210"/>
            <a:chOff x="3810000" y="4876800"/>
            <a:chExt cx="3347213" cy="1683210"/>
          </a:xfrm>
        </p:grpSpPr>
        <p:cxnSp>
          <p:nvCxnSpPr>
            <p:cNvPr id="5" name="Straight Arrow Connector 4"/>
            <p:cNvCxnSpPr/>
            <p:nvPr/>
          </p:nvCxnSpPr>
          <p:spPr>
            <a:xfrm>
              <a:off x="5638800" y="5181600"/>
              <a:ext cx="0" cy="1143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4876800" y="4876800"/>
              <a:ext cx="1600200" cy="369332"/>
            </a:xfrm>
            <a:prstGeom prst="rect">
              <a:avLst/>
            </a:prstGeom>
            <a:noFill/>
          </p:spPr>
          <p:txBody>
            <a:bodyPr wrap="square" rtlCol="0">
              <a:spAutoFit/>
            </a:bodyPr>
            <a:lstStyle/>
            <a:p>
              <a:r>
                <a:rPr lang="en-US" dirty="0" smtClean="0"/>
                <a:t>Electron beam</a:t>
              </a:r>
              <a:endParaRPr lang="en-US" dirty="0"/>
            </a:p>
          </p:txBody>
        </p:sp>
        <p:cxnSp>
          <p:nvCxnSpPr>
            <p:cNvPr id="7" name="Straight Arrow Connector 6"/>
            <p:cNvCxnSpPr/>
            <p:nvPr/>
          </p:nvCxnSpPr>
          <p:spPr>
            <a:xfrm>
              <a:off x="4572000" y="5638800"/>
              <a:ext cx="1066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5257800" y="6553200"/>
              <a:ext cx="1286114" cy="6810"/>
            </a:xfrm>
            <a:prstGeom prst="line">
              <a:avLst/>
            </a:prstGeom>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3810000" y="5334000"/>
              <a:ext cx="1071127" cy="369332"/>
            </a:xfrm>
            <a:prstGeom prst="rect">
              <a:avLst/>
            </a:prstGeom>
            <a:noFill/>
          </p:spPr>
          <p:txBody>
            <a:bodyPr wrap="none" rtlCol="0">
              <a:spAutoFit/>
            </a:bodyPr>
            <a:lstStyle/>
            <a:p>
              <a:r>
                <a:rPr lang="en-US" dirty="0" smtClean="0"/>
                <a:t>Ion beam</a:t>
              </a:r>
              <a:endParaRPr lang="en-US" dirty="0"/>
            </a:p>
          </p:txBody>
        </p:sp>
        <p:sp>
          <p:nvSpPr>
            <p:cNvPr id="10" name="Oval 9"/>
            <p:cNvSpPr/>
            <p:nvPr/>
          </p:nvSpPr>
          <p:spPr>
            <a:xfrm>
              <a:off x="5715000" y="54864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172200" y="5562600"/>
              <a:ext cx="985013" cy="369332"/>
            </a:xfrm>
            <a:prstGeom prst="rect">
              <a:avLst/>
            </a:prstGeom>
            <a:noFill/>
          </p:spPr>
          <p:txBody>
            <a:bodyPr wrap="none" rtlCol="0">
              <a:spAutoFit/>
            </a:bodyPr>
            <a:lstStyle/>
            <a:p>
              <a:r>
                <a:rPr lang="en-US" dirty="0" smtClean="0"/>
                <a:t>detector</a:t>
              </a:r>
              <a:endParaRPr lang="en-US" dirty="0"/>
            </a:p>
          </p:txBody>
        </p:sp>
        <p:sp>
          <p:nvSpPr>
            <p:cNvPr id="12" name="Oval 11"/>
            <p:cNvSpPr/>
            <p:nvPr/>
          </p:nvSpPr>
          <p:spPr>
            <a:xfrm>
              <a:off x="5867400" y="56388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rot="-3240000">
              <a:off x="5707295" y="6264565"/>
              <a:ext cx="4571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15" name="Straight Arrow Connector 14"/>
          <p:cNvCxnSpPr/>
          <p:nvPr/>
        </p:nvCxnSpPr>
        <p:spPr>
          <a:xfrm>
            <a:off x="6553200" y="4191000"/>
            <a:ext cx="0" cy="1143000"/>
          </a:xfrm>
          <a:prstGeom prst="straightConnector1">
            <a:avLst/>
          </a:prstGeom>
          <a:ln w="28575">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791200" y="3886200"/>
            <a:ext cx="1600200" cy="369332"/>
          </a:xfrm>
          <a:prstGeom prst="rect">
            <a:avLst/>
          </a:prstGeom>
          <a:noFill/>
        </p:spPr>
        <p:txBody>
          <a:bodyPr wrap="square" rtlCol="0">
            <a:spAutoFit/>
          </a:bodyPr>
          <a:lstStyle/>
          <a:p>
            <a:r>
              <a:rPr lang="en-US" dirty="0" smtClean="0"/>
              <a:t>Electron beam</a:t>
            </a:r>
            <a:endParaRPr lang="en-US" dirty="0"/>
          </a:p>
        </p:txBody>
      </p:sp>
      <p:cxnSp>
        <p:nvCxnSpPr>
          <p:cNvPr id="17" name="Straight Arrow Connector 16"/>
          <p:cNvCxnSpPr/>
          <p:nvPr/>
        </p:nvCxnSpPr>
        <p:spPr>
          <a:xfrm>
            <a:off x="5486400" y="4724400"/>
            <a:ext cx="1066800" cy="6858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V="1">
            <a:off x="6172200" y="5562600"/>
            <a:ext cx="1286114" cy="6810"/>
          </a:xfrm>
          <a:prstGeom prst="line">
            <a:avLst/>
          </a:prstGeom>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4724400" y="4343400"/>
            <a:ext cx="1071127" cy="369332"/>
          </a:xfrm>
          <a:prstGeom prst="rect">
            <a:avLst/>
          </a:prstGeom>
          <a:noFill/>
        </p:spPr>
        <p:txBody>
          <a:bodyPr wrap="none" rtlCol="0">
            <a:spAutoFit/>
          </a:bodyPr>
          <a:lstStyle/>
          <a:p>
            <a:r>
              <a:rPr lang="en-US" dirty="0" smtClean="0"/>
              <a:t>Ion beam</a:t>
            </a:r>
            <a:endParaRPr lang="en-US" dirty="0"/>
          </a:p>
        </p:txBody>
      </p:sp>
      <p:sp>
        <p:nvSpPr>
          <p:cNvPr id="20" name="Oval 19"/>
          <p:cNvSpPr/>
          <p:nvPr/>
        </p:nvSpPr>
        <p:spPr>
          <a:xfrm>
            <a:off x="6629400" y="4495800"/>
            <a:ext cx="457200" cy="381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7086600" y="4572000"/>
            <a:ext cx="985013" cy="369332"/>
          </a:xfrm>
          <a:prstGeom prst="rect">
            <a:avLst/>
          </a:prstGeom>
          <a:noFill/>
        </p:spPr>
        <p:txBody>
          <a:bodyPr wrap="none" rtlCol="0">
            <a:spAutoFit/>
          </a:bodyPr>
          <a:lstStyle/>
          <a:p>
            <a:r>
              <a:rPr lang="en-US" dirty="0" smtClean="0"/>
              <a:t>detector</a:t>
            </a:r>
            <a:endParaRPr lang="en-US" dirty="0"/>
          </a:p>
        </p:txBody>
      </p:sp>
      <p:sp>
        <p:nvSpPr>
          <p:cNvPr id="22" name="Oval 21"/>
          <p:cNvSpPr/>
          <p:nvPr/>
        </p:nvSpPr>
        <p:spPr>
          <a:xfrm>
            <a:off x="6781800" y="4648200"/>
            <a:ext cx="152400" cy="1524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rot="19080000">
            <a:off x="6621695" y="5273965"/>
            <a:ext cx="45719" cy="381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5486400" y="3352800"/>
            <a:ext cx="2362200" cy="369332"/>
          </a:xfrm>
          <a:prstGeom prst="rect">
            <a:avLst/>
          </a:prstGeom>
          <a:noFill/>
        </p:spPr>
        <p:txBody>
          <a:bodyPr wrap="square" rtlCol="0">
            <a:spAutoFit/>
          </a:bodyPr>
          <a:lstStyle/>
          <a:p>
            <a:r>
              <a:rPr lang="en-US" dirty="0" smtClean="0"/>
              <a:t>Backside processes</a:t>
            </a:r>
            <a:endParaRPr lang="en-US" dirty="0"/>
          </a:p>
        </p:txBody>
      </p:sp>
      <p:sp>
        <p:nvSpPr>
          <p:cNvPr id="26" name="TextBox 25"/>
          <p:cNvSpPr txBox="1"/>
          <p:nvPr/>
        </p:nvSpPr>
        <p:spPr>
          <a:xfrm>
            <a:off x="1600200" y="5943600"/>
            <a:ext cx="3200400" cy="369332"/>
          </a:xfrm>
          <a:prstGeom prst="rect">
            <a:avLst/>
          </a:prstGeom>
          <a:noFill/>
        </p:spPr>
        <p:txBody>
          <a:bodyPr wrap="square" rtlCol="0">
            <a:spAutoFit/>
          </a:bodyPr>
          <a:lstStyle/>
          <a:p>
            <a:r>
              <a:rPr lang="en-US" dirty="0" smtClean="0"/>
              <a:t>Tilt greater than 52 degrees.  </a:t>
            </a:r>
            <a:endParaRPr lang="en-US" dirty="0"/>
          </a:p>
        </p:txBody>
      </p:sp>
      <p:sp>
        <p:nvSpPr>
          <p:cNvPr id="27" name="TextBox 26"/>
          <p:cNvSpPr txBox="1"/>
          <p:nvPr/>
        </p:nvSpPr>
        <p:spPr>
          <a:xfrm>
            <a:off x="5638800" y="5943600"/>
            <a:ext cx="2819400" cy="369332"/>
          </a:xfrm>
          <a:prstGeom prst="rect">
            <a:avLst/>
          </a:prstGeom>
          <a:noFill/>
        </p:spPr>
        <p:txBody>
          <a:bodyPr wrap="square" rtlCol="0">
            <a:spAutoFit/>
          </a:bodyPr>
          <a:lstStyle/>
          <a:p>
            <a:r>
              <a:rPr lang="en-US" dirty="0" smtClean="0"/>
              <a:t>Tilt less than 52 degrees</a:t>
            </a:r>
            <a:endParaRPr lang="en-US" dirty="0"/>
          </a:p>
        </p:txBody>
      </p:sp>
      <p:sp>
        <p:nvSpPr>
          <p:cNvPr id="28" name="TextBox 27"/>
          <p:cNvSpPr txBox="1"/>
          <p:nvPr/>
        </p:nvSpPr>
        <p:spPr>
          <a:xfrm>
            <a:off x="1752600" y="3352800"/>
            <a:ext cx="2590800" cy="369332"/>
          </a:xfrm>
          <a:prstGeom prst="rect">
            <a:avLst/>
          </a:prstGeom>
          <a:noFill/>
        </p:spPr>
        <p:txBody>
          <a:bodyPr wrap="square" rtlCol="0">
            <a:spAutoFit/>
          </a:bodyPr>
          <a:lstStyle/>
          <a:p>
            <a:r>
              <a:rPr lang="en-US" dirty="0" err="1" smtClean="0"/>
              <a:t>Frontside</a:t>
            </a:r>
            <a:r>
              <a:rPr lang="en-US" dirty="0" smtClean="0"/>
              <a:t> processes</a:t>
            </a:r>
            <a:endParaRPr lang="en-US"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err="1" smtClean="0"/>
              <a:t>Frontside</a:t>
            </a:r>
            <a:r>
              <a:rPr lang="en-US" dirty="0" smtClean="0"/>
              <a:t> thinning on a Silicon grid</a:t>
            </a:r>
            <a:endParaRPr lang="en-US" dirty="0"/>
          </a:p>
        </p:txBody>
      </p:sp>
      <p:pic>
        <p:nvPicPr>
          <p:cNvPr id="4" name="Picture 3" descr="Two thinning windows on front side.bmp"/>
          <p:cNvPicPr>
            <a:picLocks noChangeAspect="1"/>
          </p:cNvPicPr>
          <p:nvPr/>
        </p:nvPicPr>
        <p:blipFill>
          <a:blip r:embed="rId2" cstate="print"/>
          <a:stretch>
            <a:fillRect/>
          </a:stretch>
        </p:blipFill>
        <p:spPr>
          <a:xfrm>
            <a:off x="838200" y="914400"/>
            <a:ext cx="7429500" cy="5943600"/>
          </a:xfrm>
          <a:prstGeom prst="rect">
            <a:avLst/>
          </a:prstGeom>
        </p:spPr>
      </p:pic>
      <p:sp>
        <p:nvSpPr>
          <p:cNvPr id="5" name="TextBox 4"/>
          <p:cNvSpPr txBox="1"/>
          <p:nvPr/>
        </p:nvSpPr>
        <p:spPr>
          <a:xfrm>
            <a:off x="4114800" y="1828800"/>
            <a:ext cx="1219200" cy="381000"/>
          </a:xfrm>
          <a:prstGeom prst="rect">
            <a:avLst/>
          </a:prstGeom>
          <a:noFill/>
        </p:spPr>
        <p:txBody>
          <a:bodyPr wrap="square" rtlCol="0">
            <a:spAutoFit/>
          </a:bodyPr>
          <a:lstStyle/>
          <a:p>
            <a:r>
              <a:rPr lang="en-US" dirty="0" smtClean="0">
                <a:solidFill>
                  <a:schemeClr val="bg1"/>
                </a:solidFill>
              </a:rPr>
              <a:t>Grid edge!</a:t>
            </a:r>
            <a:endParaRPr lang="en-US" dirty="0">
              <a:solidFill>
                <a:schemeClr val="bg1"/>
              </a:solidFill>
            </a:endParaRPr>
          </a:p>
        </p:txBody>
      </p:sp>
      <p:cxnSp>
        <p:nvCxnSpPr>
          <p:cNvPr id="7" name="Straight Arrow Connector 6"/>
          <p:cNvCxnSpPr/>
          <p:nvPr/>
        </p:nvCxnSpPr>
        <p:spPr>
          <a:xfrm>
            <a:off x="5181600" y="2133600"/>
            <a:ext cx="5334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a:off x="4648200" y="2133600"/>
            <a:ext cx="381000" cy="3810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5105400" y="3276600"/>
            <a:ext cx="1143000" cy="646331"/>
          </a:xfrm>
          <a:prstGeom prst="rect">
            <a:avLst/>
          </a:prstGeom>
          <a:noFill/>
        </p:spPr>
        <p:txBody>
          <a:bodyPr wrap="square" rtlCol="0">
            <a:spAutoFit/>
          </a:bodyPr>
          <a:lstStyle/>
          <a:p>
            <a:r>
              <a:rPr lang="en-US" dirty="0" smtClean="0">
                <a:solidFill>
                  <a:schemeClr val="bg1"/>
                </a:solidFill>
              </a:rPr>
              <a:t>53.2 degrees</a:t>
            </a:r>
            <a:endParaRPr lang="en-US" dirty="0">
              <a:solidFill>
                <a:schemeClr val="bg1"/>
              </a:solidFill>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
            <a:ext cx="8229600" cy="1143000"/>
          </a:xfrm>
        </p:spPr>
        <p:txBody>
          <a:bodyPr>
            <a:normAutofit fontScale="90000"/>
          </a:bodyPr>
          <a:lstStyle/>
          <a:p>
            <a:r>
              <a:rPr lang="en-US" dirty="0" smtClean="0"/>
              <a:t>Backside thinning on a Silicon TEM grid</a:t>
            </a:r>
            <a:endParaRPr lang="en-US" dirty="0"/>
          </a:p>
        </p:txBody>
      </p:sp>
      <p:pic>
        <p:nvPicPr>
          <p:cNvPr id="6" name="Content Placeholder 5" descr="Backside thinning.bmp"/>
          <p:cNvPicPr>
            <a:picLocks noGrp="1" noChangeAspect="1"/>
          </p:cNvPicPr>
          <p:nvPr>
            <p:ph idx="1"/>
          </p:nvPr>
        </p:nvPicPr>
        <p:blipFill>
          <a:blip r:embed="rId2" cstate="print"/>
          <a:stretch>
            <a:fillRect/>
          </a:stretch>
        </p:blipFill>
        <p:spPr>
          <a:xfrm>
            <a:off x="304800" y="609600"/>
            <a:ext cx="7429501" cy="5943600"/>
          </a:xfrm>
        </p:spPr>
      </p:pic>
      <p:sp>
        <p:nvSpPr>
          <p:cNvPr id="9" name="TextBox 8"/>
          <p:cNvSpPr txBox="1"/>
          <p:nvPr/>
        </p:nvSpPr>
        <p:spPr>
          <a:xfrm>
            <a:off x="3505200" y="1066800"/>
            <a:ext cx="2667000" cy="923330"/>
          </a:xfrm>
          <a:prstGeom prst="rect">
            <a:avLst/>
          </a:prstGeom>
          <a:noFill/>
        </p:spPr>
        <p:txBody>
          <a:bodyPr wrap="square" rtlCol="0">
            <a:spAutoFit/>
          </a:bodyPr>
          <a:lstStyle/>
          <a:p>
            <a:r>
              <a:rPr lang="en-US" dirty="0" smtClean="0"/>
              <a:t>Note, we thin between welds so as not to destroy welds  At 50.8 degrees</a:t>
            </a:r>
            <a:endParaRPr lang="en-US" dirty="0"/>
          </a:p>
        </p:txBody>
      </p:sp>
      <p:sp>
        <p:nvSpPr>
          <p:cNvPr id="5" name="TextBox 4"/>
          <p:cNvSpPr txBox="1"/>
          <p:nvPr/>
        </p:nvSpPr>
        <p:spPr>
          <a:xfrm>
            <a:off x="1524000" y="1371600"/>
            <a:ext cx="1447800" cy="830997"/>
          </a:xfrm>
          <a:prstGeom prst="rect">
            <a:avLst/>
          </a:prstGeom>
          <a:noFill/>
        </p:spPr>
        <p:txBody>
          <a:bodyPr wrap="square" rtlCol="0">
            <a:spAutoFit/>
          </a:bodyPr>
          <a:lstStyle/>
          <a:p>
            <a:r>
              <a:rPr lang="en-US" sz="1200" dirty="0" smtClean="0">
                <a:solidFill>
                  <a:schemeClr val="bg1"/>
                </a:solidFill>
              </a:rPr>
              <a:t>Is the backside of the sample ever visible in the electron view?</a:t>
            </a:r>
            <a:endParaRPr lang="en-US" sz="1200"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229600" cy="1143000"/>
          </a:xfrm>
        </p:spPr>
        <p:txBody>
          <a:bodyPr/>
          <a:lstStyle/>
          <a:p>
            <a:r>
              <a:rPr lang="en-US" dirty="0" smtClean="0"/>
              <a:t>5 kV backside polish</a:t>
            </a:r>
            <a:endParaRPr lang="en-US" dirty="0"/>
          </a:p>
        </p:txBody>
      </p:sp>
      <p:pic>
        <p:nvPicPr>
          <p:cNvPr id="4" name="Picture 3" descr="Backside polish 47 degrees.bmp"/>
          <p:cNvPicPr>
            <a:picLocks noChangeAspect="1"/>
          </p:cNvPicPr>
          <p:nvPr/>
        </p:nvPicPr>
        <p:blipFill>
          <a:blip r:embed="rId2" cstate="print"/>
          <a:stretch>
            <a:fillRect/>
          </a:stretch>
        </p:blipFill>
        <p:spPr>
          <a:xfrm>
            <a:off x="0" y="762000"/>
            <a:ext cx="7486650" cy="5989320"/>
          </a:xfrm>
          <a:prstGeom prst="rect">
            <a:avLst/>
          </a:prstGeom>
        </p:spPr>
      </p:pic>
      <p:sp>
        <p:nvSpPr>
          <p:cNvPr id="5" name="TextBox 4"/>
          <p:cNvSpPr txBox="1"/>
          <p:nvPr/>
        </p:nvSpPr>
        <p:spPr>
          <a:xfrm>
            <a:off x="1524000" y="2743200"/>
            <a:ext cx="1676400" cy="646331"/>
          </a:xfrm>
          <a:prstGeom prst="rect">
            <a:avLst/>
          </a:prstGeom>
          <a:noFill/>
        </p:spPr>
        <p:txBody>
          <a:bodyPr wrap="square" rtlCol="0">
            <a:spAutoFit/>
          </a:bodyPr>
          <a:lstStyle/>
          <a:p>
            <a:r>
              <a:rPr lang="en-US" dirty="0" smtClean="0">
                <a:solidFill>
                  <a:schemeClr val="bg1"/>
                </a:solidFill>
              </a:rPr>
              <a:t>Monitor in </a:t>
            </a:r>
            <a:r>
              <a:rPr lang="en-US" dirty="0" err="1" smtClean="0">
                <a:solidFill>
                  <a:schemeClr val="bg1"/>
                </a:solidFill>
              </a:rPr>
              <a:t>iSPI</a:t>
            </a:r>
            <a:r>
              <a:rPr lang="en-US" dirty="0" smtClean="0">
                <a:solidFill>
                  <a:schemeClr val="bg1"/>
                </a:solidFill>
              </a:rPr>
              <a:t>!!!</a:t>
            </a:r>
            <a:endParaRPr lang="en-US" dirty="0">
              <a:solidFill>
                <a:schemeClr val="bg1"/>
              </a:solidFill>
            </a:endParaRPr>
          </a:p>
        </p:txBody>
      </p:sp>
      <p:sp>
        <p:nvSpPr>
          <p:cNvPr id="6" name="TextBox 5"/>
          <p:cNvSpPr txBox="1"/>
          <p:nvPr/>
        </p:nvSpPr>
        <p:spPr>
          <a:xfrm>
            <a:off x="4191000" y="2590800"/>
            <a:ext cx="1600200" cy="1200329"/>
          </a:xfrm>
          <a:prstGeom prst="rect">
            <a:avLst/>
          </a:prstGeom>
          <a:noFill/>
        </p:spPr>
        <p:txBody>
          <a:bodyPr wrap="square" rtlCol="0">
            <a:spAutoFit/>
          </a:bodyPr>
          <a:lstStyle/>
          <a:p>
            <a:r>
              <a:rPr lang="en-US" dirty="0" smtClean="0">
                <a:solidFill>
                  <a:schemeClr val="bg1"/>
                </a:solidFill>
              </a:rPr>
              <a:t>Rectangle over the backside face avoid sample top!!</a:t>
            </a:r>
            <a:endParaRPr lang="en-US" dirty="0">
              <a:solidFill>
                <a:schemeClr val="bg1"/>
              </a:solidFill>
            </a:endParaRPr>
          </a:p>
        </p:txBody>
      </p:sp>
      <p:sp>
        <p:nvSpPr>
          <p:cNvPr id="7" name="TextBox 6"/>
          <p:cNvSpPr txBox="1"/>
          <p:nvPr/>
        </p:nvSpPr>
        <p:spPr>
          <a:xfrm>
            <a:off x="4495800" y="1219200"/>
            <a:ext cx="1143000" cy="369332"/>
          </a:xfrm>
          <a:prstGeom prst="rect">
            <a:avLst/>
          </a:prstGeom>
          <a:noFill/>
        </p:spPr>
        <p:txBody>
          <a:bodyPr wrap="square" rtlCol="0">
            <a:spAutoFit/>
          </a:bodyPr>
          <a:lstStyle/>
          <a:p>
            <a:r>
              <a:rPr lang="en-US" dirty="0" smtClean="0">
                <a:solidFill>
                  <a:schemeClr val="bg1"/>
                </a:solidFill>
              </a:rPr>
              <a:t>face</a:t>
            </a:r>
            <a:endParaRPr lang="en-US" dirty="0">
              <a:solidFill>
                <a:schemeClr val="bg1"/>
              </a:solidFill>
            </a:endParaRPr>
          </a:p>
        </p:txBody>
      </p:sp>
      <p:cxnSp>
        <p:nvCxnSpPr>
          <p:cNvPr id="9" name="Straight Arrow Connector 8"/>
          <p:cNvCxnSpPr/>
          <p:nvPr/>
        </p:nvCxnSpPr>
        <p:spPr>
          <a:xfrm>
            <a:off x="4953000" y="1600200"/>
            <a:ext cx="457200" cy="457200"/>
          </a:xfrm>
          <a:prstGeom prst="straightConnector1">
            <a:avLst/>
          </a:prstGeom>
          <a:ln>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467600" y="1905000"/>
            <a:ext cx="1752600" cy="1569660"/>
          </a:xfrm>
          <a:prstGeom prst="rect">
            <a:avLst/>
          </a:prstGeom>
          <a:noFill/>
        </p:spPr>
        <p:txBody>
          <a:bodyPr wrap="square" rtlCol="0">
            <a:spAutoFit/>
          </a:bodyPr>
          <a:lstStyle/>
          <a:p>
            <a:r>
              <a:rPr lang="en-US" sz="1200" dirty="0" smtClean="0"/>
              <a:t>Notice 5 kV and 7.7 </a:t>
            </a:r>
            <a:r>
              <a:rPr lang="en-US" sz="1200" dirty="0" err="1" smtClean="0"/>
              <a:t>pA</a:t>
            </a:r>
            <a:r>
              <a:rPr lang="en-US" sz="1200" dirty="0" smtClean="0"/>
              <a:t> current.  Let it polish for 15-20 seconds.  Up to 30 seconds will help, if you are confident you are not over the top of your sample – you are sure you are not thinning it.</a:t>
            </a:r>
            <a:endParaRPr lang="en-US" sz="1200" dirty="0"/>
          </a:p>
        </p:txBody>
      </p:sp>
      <p:sp>
        <p:nvSpPr>
          <p:cNvPr id="10" name="TextBox 9"/>
          <p:cNvSpPr txBox="1"/>
          <p:nvPr/>
        </p:nvSpPr>
        <p:spPr>
          <a:xfrm>
            <a:off x="7620000" y="4038600"/>
            <a:ext cx="1524000" cy="1754326"/>
          </a:xfrm>
          <a:prstGeom prst="rect">
            <a:avLst/>
          </a:prstGeom>
          <a:noFill/>
        </p:spPr>
        <p:txBody>
          <a:bodyPr wrap="square" rtlCol="0">
            <a:spAutoFit/>
          </a:bodyPr>
          <a:lstStyle/>
          <a:p>
            <a:r>
              <a:rPr lang="en-US" sz="1200" dirty="0" smtClean="0"/>
              <a:t>We never fully get rid of Gallium implant.  We minimize it by replacing the 30 nm of implant depth at 30 kV with 2-3 nm of implant depth that occurs at the 5kV polish.  </a:t>
            </a:r>
            <a:endParaRPr lang="en-US" sz="1200" dirty="0"/>
          </a:p>
        </p:txBody>
      </p:sp>
      <p:sp>
        <p:nvSpPr>
          <p:cNvPr id="11" name="Oval 10"/>
          <p:cNvSpPr/>
          <p:nvPr/>
        </p:nvSpPr>
        <p:spPr>
          <a:xfrm>
            <a:off x="838200" y="1066800"/>
            <a:ext cx="609600" cy="22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1295400" y="990600"/>
            <a:ext cx="609600" cy="3048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Appendix </a:t>
            </a:r>
            <a:endParaRPr lang="en-US" dirty="0"/>
          </a:p>
        </p:txBody>
      </p:sp>
      <p:sp>
        <p:nvSpPr>
          <p:cNvPr id="3" name="Content Placeholder 2"/>
          <p:cNvSpPr>
            <a:spLocks noGrp="1"/>
          </p:cNvSpPr>
          <p:nvPr>
            <p:ph idx="1"/>
          </p:nvPr>
        </p:nvSpPr>
        <p:spPr/>
        <p:txBody>
          <a:bodyPr/>
          <a:lstStyle/>
          <a:p>
            <a:r>
              <a:rPr lang="en-US" dirty="0" smtClean="0"/>
              <a:t>Checking </a:t>
            </a:r>
            <a:r>
              <a:rPr lang="en-US" dirty="0" err="1" smtClean="0"/>
              <a:t>Omniprobe</a:t>
            </a:r>
            <a:r>
              <a:rPr lang="en-US" dirty="0" smtClean="0"/>
              <a:t> alignment</a:t>
            </a:r>
            <a:endParaRPr 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mni Probe in correct height E and I.bmp"/>
          <p:cNvPicPr>
            <a:picLocks noChangeAspect="1"/>
          </p:cNvPicPr>
          <p:nvPr/>
        </p:nvPicPr>
        <p:blipFill>
          <a:blip r:embed="rId2" cstate="print"/>
          <a:stretch>
            <a:fillRect/>
          </a:stretch>
        </p:blipFill>
        <p:spPr>
          <a:xfrm>
            <a:off x="285750" y="0"/>
            <a:ext cx="8572500" cy="6858000"/>
          </a:xfrm>
          <a:prstGeom prst="rect">
            <a:avLst/>
          </a:prstGeom>
        </p:spPr>
      </p:pic>
      <p:sp>
        <p:nvSpPr>
          <p:cNvPr id="3" name="TextBox 2"/>
          <p:cNvSpPr txBox="1"/>
          <p:nvPr/>
        </p:nvSpPr>
        <p:spPr>
          <a:xfrm>
            <a:off x="3962400" y="4724400"/>
            <a:ext cx="1371600" cy="646331"/>
          </a:xfrm>
          <a:prstGeom prst="rect">
            <a:avLst/>
          </a:prstGeom>
          <a:noFill/>
        </p:spPr>
        <p:txBody>
          <a:bodyPr wrap="square" rtlCol="0">
            <a:spAutoFit/>
          </a:bodyPr>
          <a:lstStyle/>
          <a:p>
            <a:r>
              <a:rPr lang="en-US" dirty="0" smtClean="0"/>
              <a:t>1) Drop Stage!</a:t>
            </a:r>
            <a:endParaRPr lang="en-US" dirty="0"/>
          </a:p>
        </p:txBody>
      </p:sp>
      <p:cxnSp>
        <p:nvCxnSpPr>
          <p:cNvPr id="5" name="Straight Arrow Connector 4"/>
          <p:cNvCxnSpPr/>
          <p:nvPr/>
        </p:nvCxnSpPr>
        <p:spPr>
          <a:xfrm>
            <a:off x="5562600" y="4724400"/>
            <a:ext cx="0" cy="3048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1828800" y="838200"/>
            <a:ext cx="1752600" cy="2585323"/>
          </a:xfrm>
          <a:prstGeom prst="rect">
            <a:avLst/>
          </a:prstGeom>
          <a:noFill/>
        </p:spPr>
        <p:txBody>
          <a:bodyPr wrap="square" rtlCol="0">
            <a:spAutoFit/>
          </a:bodyPr>
          <a:lstStyle/>
          <a:p>
            <a:r>
              <a:rPr lang="en-US" dirty="0" smtClean="0">
                <a:solidFill>
                  <a:schemeClr val="bg1"/>
                </a:solidFill>
              </a:rPr>
              <a:t>2) Get needle to center and check focus height, should be 10 mm plus or minus .2 mm; this is </a:t>
            </a:r>
            <a:r>
              <a:rPr lang="en-US" dirty="0" err="1" smtClean="0">
                <a:solidFill>
                  <a:schemeClr val="bg1"/>
                </a:solidFill>
              </a:rPr>
              <a:t>Eucentric</a:t>
            </a:r>
            <a:r>
              <a:rPr lang="en-US" dirty="0" smtClean="0">
                <a:solidFill>
                  <a:schemeClr val="bg1"/>
                </a:solidFill>
              </a:rPr>
              <a:t> Height or Impact Zone!</a:t>
            </a:r>
            <a:endParaRPr lang="en-US" dirty="0">
              <a:solidFill>
                <a:schemeClr val="bg1"/>
              </a:solidFill>
            </a:endParaRPr>
          </a:p>
        </p:txBody>
      </p:sp>
      <p:sp>
        <p:nvSpPr>
          <p:cNvPr id="7" name="TextBox 6"/>
          <p:cNvSpPr txBox="1"/>
          <p:nvPr/>
        </p:nvSpPr>
        <p:spPr>
          <a:xfrm>
            <a:off x="5486400" y="609600"/>
            <a:ext cx="1828800" cy="3139321"/>
          </a:xfrm>
          <a:prstGeom prst="rect">
            <a:avLst/>
          </a:prstGeom>
          <a:noFill/>
        </p:spPr>
        <p:txBody>
          <a:bodyPr wrap="square" rtlCol="0">
            <a:spAutoFit/>
          </a:bodyPr>
          <a:lstStyle/>
          <a:p>
            <a:r>
              <a:rPr lang="en-US" dirty="0" smtClean="0"/>
              <a:t>3) Check to make sure needle is in center of ion frame,  if not you will have to adjust y then z to get to center.  You will then have to go back to step 2 and refocus.</a:t>
            </a:r>
            <a:endParaRPr lang="en-US" dirty="0"/>
          </a:p>
        </p:txBody>
      </p:sp>
      <p:sp>
        <p:nvSpPr>
          <p:cNvPr id="8" name="TextBox 7"/>
          <p:cNvSpPr txBox="1"/>
          <p:nvPr/>
        </p:nvSpPr>
        <p:spPr>
          <a:xfrm>
            <a:off x="8153400" y="2133600"/>
            <a:ext cx="990600" cy="1477328"/>
          </a:xfrm>
          <a:prstGeom prst="rect">
            <a:avLst/>
          </a:prstGeom>
          <a:noFill/>
        </p:spPr>
        <p:txBody>
          <a:bodyPr wrap="square" rtlCol="0">
            <a:spAutoFit/>
          </a:bodyPr>
          <a:lstStyle/>
          <a:p>
            <a:r>
              <a:rPr lang="en-US" dirty="0" smtClean="0"/>
              <a:t>Steps 3 and 4 repeated till no change.</a:t>
            </a:r>
            <a:endParaRPr 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Omni probe in correct position for retraction.bmp"/>
          <p:cNvPicPr>
            <a:picLocks noChangeAspect="1"/>
          </p:cNvPicPr>
          <p:nvPr/>
        </p:nvPicPr>
        <p:blipFill>
          <a:blip r:embed="rId2" cstate="print"/>
          <a:stretch>
            <a:fillRect/>
          </a:stretch>
        </p:blipFill>
        <p:spPr>
          <a:xfrm>
            <a:off x="304800" y="0"/>
            <a:ext cx="8572500" cy="6858000"/>
          </a:xfrm>
          <a:prstGeom prst="rect">
            <a:avLst/>
          </a:prstGeom>
        </p:spPr>
      </p:pic>
      <p:sp>
        <p:nvSpPr>
          <p:cNvPr id="3" name="TextBox 2"/>
          <p:cNvSpPr txBox="1"/>
          <p:nvPr/>
        </p:nvSpPr>
        <p:spPr>
          <a:xfrm>
            <a:off x="1905000" y="609600"/>
            <a:ext cx="4800600" cy="1200329"/>
          </a:xfrm>
          <a:prstGeom prst="rect">
            <a:avLst/>
          </a:prstGeom>
          <a:noFill/>
        </p:spPr>
        <p:txBody>
          <a:bodyPr wrap="square" rtlCol="0">
            <a:spAutoFit/>
          </a:bodyPr>
          <a:lstStyle/>
          <a:p>
            <a:r>
              <a:rPr lang="en-US" dirty="0" smtClean="0">
                <a:solidFill>
                  <a:schemeClr val="bg1"/>
                </a:solidFill>
              </a:rPr>
              <a:t>Now retract needle when it is at </a:t>
            </a:r>
            <a:r>
              <a:rPr lang="en-US" dirty="0" err="1" smtClean="0">
                <a:solidFill>
                  <a:schemeClr val="bg1"/>
                </a:solidFill>
              </a:rPr>
              <a:t>Eucentric</a:t>
            </a:r>
            <a:r>
              <a:rPr lang="en-US" dirty="0" smtClean="0">
                <a:solidFill>
                  <a:schemeClr val="bg1"/>
                </a:solidFill>
              </a:rPr>
              <a:t> plus 200 microns.   At this distance the needle will always appear in lower left of lowest possible mag. ion frame</a:t>
            </a:r>
            <a:endParaRPr lang="en-US" dirty="0">
              <a:solidFill>
                <a:schemeClr val="bg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t> Now start Auto TEM </a:t>
            </a:r>
            <a:endParaRPr lang="en-US" dirty="0"/>
          </a:p>
        </p:txBody>
      </p:sp>
      <p:pic>
        <p:nvPicPr>
          <p:cNvPr id="4" name="Picture 3" descr="Auto TEM working.bmp"/>
          <p:cNvPicPr>
            <a:picLocks noChangeAspect="1"/>
          </p:cNvPicPr>
          <p:nvPr/>
        </p:nvPicPr>
        <p:blipFill>
          <a:blip r:embed="rId2" cstate="print"/>
          <a:stretch>
            <a:fillRect/>
          </a:stretch>
        </p:blipFill>
        <p:spPr>
          <a:xfrm>
            <a:off x="762000" y="609600"/>
            <a:ext cx="7639050" cy="6111240"/>
          </a:xfrm>
          <a:prstGeom prst="rect">
            <a:avLst/>
          </a:prstGeom>
        </p:spPr>
      </p:pic>
      <p:sp>
        <p:nvSpPr>
          <p:cNvPr id="5" name="TextBox 4"/>
          <p:cNvSpPr txBox="1"/>
          <p:nvPr/>
        </p:nvSpPr>
        <p:spPr>
          <a:xfrm>
            <a:off x="1219200" y="4572000"/>
            <a:ext cx="1752600" cy="923330"/>
          </a:xfrm>
          <a:prstGeom prst="rect">
            <a:avLst/>
          </a:prstGeom>
          <a:noFill/>
        </p:spPr>
        <p:txBody>
          <a:bodyPr wrap="square" rtlCol="0">
            <a:spAutoFit/>
          </a:bodyPr>
          <a:lstStyle/>
          <a:p>
            <a:r>
              <a:rPr lang="en-US" dirty="0" smtClean="0"/>
              <a:t>Select 15 x 5 Thick </a:t>
            </a:r>
            <a:r>
              <a:rPr lang="en-US" dirty="0" err="1" smtClean="0"/>
              <a:t>liftout</a:t>
            </a:r>
            <a:r>
              <a:rPr lang="en-US" dirty="0" smtClean="0"/>
              <a:t> 7 micron deep</a:t>
            </a:r>
            <a:endParaRPr lang="en-US" dirty="0"/>
          </a:p>
        </p:txBody>
      </p:sp>
      <p:sp>
        <p:nvSpPr>
          <p:cNvPr id="6" name="TextBox 5"/>
          <p:cNvSpPr txBox="1"/>
          <p:nvPr/>
        </p:nvSpPr>
        <p:spPr>
          <a:xfrm>
            <a:off x="4343400" y="4724400"/>
            <a:ext cx="1752600" cy="1754326"/>
          </a:xfrm>
          <a:prstGeom prst="rect">
            <a:avLst/>
          </a:prstGeom>
          <a:noFill/>
        </p:spPr>
        <p:txBody>
          <a:bodyPr wrap="square" rtlCol="0">
            <a:spAutoFit/>
          </a:bodyPr>
          <a:lstStyle/>
          <a:p>
            <a:r>
              <a:rPr lang="en-US" dirty="0" smtClean="0"/>
              <a:t>Focus at 52 degrees and set </a:t>
            </a:r>
            <a:r>
              <a:rPr lang="en-US" dirty="0" err="1" smtClean="0"/>
              <a:t>Eucentric</a:t>
            </a:r>
            <a:r>
              <a:rPr lang="en-US" dirty="0" smtClean="0"/>
              <a:t> Before running as needle will come in!!!</a:t>
            </a:r>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Auto Tem fails, put your Pt down at 2-6 </a:t>
            </a:r>
            <a:r>
              <a:rPr lang="en-US" dirty="0" err="1" smtClean="0"/>
              <a:t>pA</a:t>
            </a:r>
            <a:r>
              <a:rPr lang="en-US" dirty="0" smtClean="0"/>
              <a:t>/um^2</a:t>
            </a:r>
            <a:endParaRPr lang="en-US" dirty="0"/>
          </a:p>
        </p:txBody>
      </p:sp>
      <p:pic>
        <p:nvPicPr>
          <p:cNvPr id="4" name="Content Placeholder 3" descr="pt dep.bmp"/>
          <p:cNvPicPr>
            <a:picLocks noGrp="1" noChangeAspect="1"/>
          </p:cNvPicPr>
          <p:nvPr>
            <p:ph idx="1"/>
          </p:nvPr>
        </p:nvPicPr>
        <p:blipFill>
          <a:blip r:embed="rId2" cstate="print"/>
          <a:stretch>
            <a:fillRect/>
          </a:stretch>
        </p:blipFill>
        <p:spPr>
          <a:xfrm>
            <a:off x="1524000" y="1600200"/>
            <a:ext cx="6257727" cy="5006181"/>
          </a:xfr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If Auto TEM fails, use “Hog Out” cut or regular Cross section at 5 </a:t>
            </a:r>
            <a:r>
              <a:rPr lang="en-US" dirty="0" err="1" smtClean="0"/>
              <a:t>nA</a:t>
            </a:r>
            <a:endParaRPr lang="en-US" dirty="0"/>
          </a:p>
        </p:txBody>
      </p:sp>
      <p:pic>
        <p:nvPicPr>
          <p:cNvPr id="4" name="Content Placeholder 3" descr="Hog out cut.bmp"/>
          <p:cNvPicPr>
            <a:picLocks noGrp="1" noChangeAspect="1"/>
          </p:cNvPicPr>
          <p:nvPr>
            <p:ph idx="1"/>
          </p:nvPr>
        </p:nvPicPr>
        <p:blipFill>
          <a:blip r:embed="rId2" cstate="print"/>
          <a:stretch>
            <a:fillRect/>
          </a:stretch>
        </p:blipFill>
        <p:spPr>
          <a:xfrm>
            <a:off x="1066800" y="1486059"/>
            <a:ext cx="6714927" cy="5371941"/>
          </a:xfr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normAutofit fontScale="90000"/>
          </a:bodyPr>
          <a:lstStyle/>
          <a:p>
            <a:r>
              <a:rPr lang="en-US" dirty="0" smtClean="0"/>
              <a:t>To thin backside we scan rotate the ion beam 180.  Then use hog out cut.  </a:t>
            </a:r>
            <a:endParaRPr lang="en-US" dirty="0"/>
          </a:p>
        </p:txBody>
      </p:sp>
      <p:pic>
        <p:nvPicPr>
          <p:cNvPr id="4" name="Picture 3" descr="Thinning backside at 50.5 degrees scan rotated.bmp"/>
          <p:cNvPicPr>
            <a:picLocks noChangeAspect="1"/>
          </p:cNvPicPr>
          <p:nvPr/>
        </p:nvPicPr>
        <p:blipFill>
          <a:blip r:embed="rId2" cstate="print"/>
          <a:stretch>
            <a:fillRect/>
          </a:stretch>
        </p:blipFill>
        <p:spPr>
          <a:xfrm>
            <a:off x="838200" y="1177320"/>
            <a:ext cx="7100850" cy="5680680"/>
          </a:xfrm>
          <a:prstGeom prst="rect">
            <a:avLst/>
          </a:prstGeom>
        </p:spPr>
      </p:pic>
      <p:sp>
        <p:nvSpPr>
          <p:cNvPr id="5" name="TextBox 4"/>
          <p:cNvSpPr txBox="1"/>
          <p:nvPr/>
        </p:nvSpPr>
        <p:spPr>
          <a:xfrm>
            <a:off x="3886200" y="3352800"/>
            <a:ext cx="2362200" cy="646331"/>
          </a:xfrm>
          <a:prstGeom prst="rect">
            <a:avLst/>
          </a:prstGeom>
          <a:noFill/>
        </p:spPr>
        <p:txBody>
          <a:bodyPr wrap="square" rtlCol="0">
            <a:spAutoFit/>
          </a:bodyPr>
          <a:lstStyle/>
          <a:p>
            <a:r>
              <a:rPr lang="en-US" dirty="0" smtClean="0">
                <a:solidFill>
                  <a:schemeClr val="bg1"/>
                </a:solidFill>
              </a:rPr>
              <a:t>Cleaning cross section shown here</a:t>
            </a:r>
            <a:endParaRPr lang="en-US" dirty="0">
              <a:solidFill>
                <a:schemeClr val="bg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Ion image of membrane ready to tilt back and perform J cut</a:t>
            </a:r>
            <a:endParaRPr lang="en-US" dirty="0"/>
          </a:p>
        </p:txBody>
      </p:sp>
      <p:pic>
        <p:nvPicPr>
          <p:cNvPr id="4" name="Picture 3" descr="Sample thinned and ready to rotate to U cut.jpg"/>
          <p:cNvPicPr>
            <a:picLocks noChangeAspect="1"/>
          </p:cNvPicPr>
          <p:nvPr/>
        </p:nvPicPr>
        <p:blipFill>
          <a:blip r:embed="rId2" cstate="print"/>
          <a:stretch>
            <a:fillRect/>
          </a:stretch>
        </p:blipFill>
        <p:spPr>
          <a:xfrm>
            <a:off x="1676400" y="1905000"/>
            <a:ext cx="4876800" cy="4486275"/>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5583</TotalTime>
  <Words>1783</Words>
  <Application>Microsoft Office PowerPoint</Application>
  <PresentationFormat>On-screen Show (4:3)</PresentationFormat>
  <Paragraphs>127</Paragraphs>
  <Slides>45</Slides>
  <Notes>1</Notes>
  <HiddenSlides>0</HiddenSlides>
  <MMClips>0</MMClips>
  <ScaleCrop>false</ScaleCrop>
  <HeadingPairs>
    <vt:vector size="4" baseType="variant">
      <vt:variant>
        <vt:lpstr>Theme</vt:lpstr>
      </vt:variant>
      <vt:variant>
        <vt:i4>1</vt:i4>
      </vt:variant>
      <vt:variant>
        <vt:lpstr>Slide Titles</vt:lpstr>
      </vt:variant>
      <vt:variant>
        <vt:i4>45</vt:i4>
      </vt:variant>
    </vt:vector>
  </HeadingPairs>
  <TitlesOfParts>
    <vt:vector size="46" baseType="lpstr">
      <vt:lpstr>Office Theme</vt:lpstr>
      <vt:lpstr>TEM Sample preparation using an FEI dual beam focused ion beam (FIB)</vt:lpstr>
      <vt:lpstr>Conventions used, Backside 7 degree tilt</vt:lpstr>
      <vt:lpstr>Frontside 53.2 degree tilt</vt:lpstr>
      <vt:lpstr>Slide 4</vt:lpstr>
      <vt:lpstr> Now start Auto TEM </vt:lpstr>
      <vt:lpstr>If Auto Tem fails, put your Pt down at 2-6 pA/um^2</vt:lpstr>
      <vt:lpstr>If Auto TEM fails, use “Hog Out” cut or regular Cross section at 5 nA</vt:lpstr>
      <vt:lpstr>To thin backside we scan rotate the ion beam 180.  Then use hog out cut.  </vt:lpstr>
      <vt:lpstr>Ion image of membrane ready to tilt back and perform J cut</vt:lpstr>
      <vt:lpstr>Now that membrane is cut, tilt back to 7 degrees, net 45, and place J cut.</vt:lpstr>
      <vt:lpstr>Monitor J cut with iSPI on electron side and real time monitor on Ion side</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These Ion Images that follow of Welding the Lamella to the Omni grid are from the EM facility Instruction page quicktime movie titled “TEM lifout welding to omni grid.” http://www.science.oregonstate.edu/emfacility/?q=node/ED </vt:lpstr>
      <vt:lpstr>Slide 27</vt:lpstr>
      <vt:lpstr>Slide 28</vt:lpstr>
      <vt:lpstr>Slide 29</vt:lpstr>
      <vt:lpstr>Slide 30</vt:lpstr>
      <vt:lpstr>Slide 31</vt:lpstr>
      <vt:lpstr>Slide 32</vt:lpstr>
      <vt:lpstr>Slide 33</vt:lpstr>
      <vt:lpstr>Thinning</vt:lpstr>
      <vt:lpstr>Membrane now welded to grid.  Sample is tilted to 53.2 degrees or dead center plus 1.2 degrees to thin frontside</vt:lpstr>
      <vt:lpstr>Select Cleaning Cross Section</vt:lpstr>
      <vt:lpstr>First thinning box on front side at 53.2 degrees</vt:lpstr>
      <vt:lpstr>Two thinning window method to prevent sample warping still 53.2 degrees</vt:lpstr>
      <vt:lpstr>Backside thinning.  At 50.8 degrees or minus 1.2 degrees from normal</vt:lpstr>
      <vt:lpstr>Frontside thinning on a Silicon grid</vt:lpstr>
      <vt:lpstr>Backside thinning on a Silicon TEM grid</vt:lpstr>
      <vt:lpstr>5 kV backside polish</vt:lpstr>
      <vt:lpstr>Appendix </vt:lpstr>
      <vt:lpstr>Slide 44</vt:lpstr>
      <vt:lpstr>Slide 45</vt:lpstr>
    </vt:vector>
  </TitlesOfParts>
  <Company>Oregon State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First thinning box on front side at 53.2 degrees</dc:title>
  <dc:creator>Peter A Eschbach</dc:creator>
  <cp:lastModifiedBy>Peter A Eschbach</cp:lastModifiedBy>
  <cp:revision>69</cp:revision>
  <dcterms:created xsi:type="dcterms:W3CDTF">2013-02-11T19:12:22Z</dcterms:created>
  <dcterms:modified xsi:type="dcterms:W3CDTF">2013-03-11T19:39:38Z</dcterms:modified>
</cp:coreProperties>
</file>