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63" r:id="rId4"/>
    <p:sldId id="256" r:id="rId5"/>
    <p:sldId id="260" r:id="rId6"/>
    <p:sldId id="264" r:id="rId7"/>
    <p:sldId id="259" r:id="rId8"/>
    <p:sldId id="261" r:id="rId9"/>
    <p:sldId id="266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/>
    <p:restoredTop sz="94668"/>
  </p:normalViewPr>
  <p:slideViewPr>
    <p:cSldViewPr snapToGrid="0" snapToObjects="1">
      <p:cViewPr varScale="1">
        <p:scale>
          <a:sx n="161" d="100"/>
          <a:sy n="161" d="100"/>
        </p:scale>
        <p:origin x="22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0C8ED-FAE5-054D-B5C9-844CFFDA0A9E}" type="datetimeFigureOut">
              <a:rPr lang="en-US" smtClean="0"/>
              <a:t>1/29/19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CFE13-E19D-A149-8D20-7F99913FB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1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CFE13-E19D-A149-8D20-7F99913FBC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66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8E520-6BDB-C249-9B64-70CC432D5A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6B23F8-B27C-7242-B8E8-7AA06F0B5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FDDD5-18B9-C94D-AFBA-1C8998F98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6A-984C-3C40-BC1C-1EE9283123FB}" type="datetimeFigureOut">
              <a:rPr lang="en-US" smtClean="0"/>
              <a:t>1/29/19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40458-ABD8-9547-B9C4-89568768B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24625-9E67-3049-84F9-DFE0F7803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DC65-31A0-D64D-BD4E-27D45D849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10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4F7C3-19E1-A649-A7E6-00ECAE727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CE096-EBFB-3B40-90E9-E17C64054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2D7A5-417F-9741-A071-7A6BE3869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6A-984C-3C40-BC1C-1EE9283123FB}" type="datetimeFigureOut">
              <a:rPr lang="en-US" smtClean="0"/>
              <a:t>1/29/19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B45E8-6AF1-0C4B-9F5D-FA0DEA61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359B9-40D7-5B41-AE15-A93748E1E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DC65-31A0-D64D-BD4E-27D45D849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6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933049-270A-F847-A9C1-C50012B149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D193CF-13BE-5549-94EA-321EDEA25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4C954-A387-D64B-B1D3-4AF1B8CDD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6A-984C-3C40-BC1C-1EE9283123FB}" type="datetimeFigureOut">
              <a:rPr lang="en-US" smtClean="0"/>
              <a:t>1/29/19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552A7-AAE0-5B4A-A7A1-984BD5964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88E13-3784-9243-9007-9DFF0003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DC65-31A0-D64D-BD4E-27D45D849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41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4AA-E649-A840-8590-14FA79999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A0E02-EA50-824E-B932-B880AB510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F592D-AB4A-6B40-ADB0-F2978844D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6A-984C-3C40-BC1C-1EE9283123FB}" type="datetimeFigureOut">
              <a:rPr lang="en-US" smtClean="0"/>
              <a:t>1/29/19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6DE19-C629-E84E-A29C-5738C174E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D44CC-908C-434D-8917-4B495C10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DC65-31A0-D64D-BD4E-27D45D849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86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B2D12-2296-0F48-B5A9-3168FF137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61828-3614-BC41-A66D-D05BE7CBF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E22EF-F153-464A-9F7B-82DD12C5D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6A-984C-3C40-BC1C-1EE9283123FB}" type="datetimeFigureOut">
              <a:rPr lang="en-US" smtClean="0"/>
              <a:t>1/29/19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20856-5943-0B42-878F-76A88E4D7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78E37-5E99-1E42-80DE-DB7C6BAA2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DC65-31A0-D64D-BD4E-27D45D849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2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8A014-B8D6-5841-AAFF-E226A69F7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6073E-5FFD-3243-BE8B-6BA68F1F1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877916-3C61-A74D-8138-EEB785B42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AF67B6-2026-8A44-9ABA-0BE5855FF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6A-984C-3C40-BC1C-1EE9283123FB}" type="datetimeFigureOut">
              <a:rPr lang="en-US" smtClean="0"/>
              <a:t>1/29/19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728DE5-E854-8649-B641-2EA32055B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9D88C6-8225-9341-A1CE-A006C22E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DC65-31A0-D64D-BD4E-27D45D849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33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FDA2F-DB46-484E-AF52-F3CE984B5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2BDDF-6865-EE44-92D0-53C5B086D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774D1-F136-C34A-8700-B9CEA8C48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BF1BDC-2313-C648-8DCD-D0D3D81DD1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17690C-B690-4942-8093-82A3BBD52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187BE6-0AB6-D54F-8DD4-292F9874C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6A-984C-3C40-BC1C-1EE9283123FB}" type="datetimeFigureOut">
              <a:rPr lang="en-US" smtClean="0"/>
              <a:t>1/29/19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EA70E-E406-384C-ADE1-58393D340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42A360-5CE9-2140-B9C6-83BC3189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DC65-31A0-D64D-BD4E-27D45D849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54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499BE-8D84-4C49-A3B6-E7DADAB1A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2F037-02D0-A747-AF69-44678F2E0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6A-984C-3C40-BC1C-1EE9283123FB}" type="datetimeFigureOut">
              <a:rPr lang="en-US" smtClean="0"/>
              <a:t>1/29/19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85018-E4AA-A941-9B95-6A421CE35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5F86D6-3D99-274E-9523-F97CC6013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DC65-31A0-D64D-BD4E-27D45D849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65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181AD9-9DCB-FE42-9CEE-2AE2D1D24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6A-984C-3C40-BC1C-1EE9283123FB}" type="datetimeFigureOut">
              <a:rPr lang="en-US" smtClean="0"/>
              <a:t>1/29/19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5102D2-E85C-4A4F-8D23-3F81502CB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79003-2270-AB47-97D0-658ABD89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DC65-31A0-D64D-BD4E-27D45D849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524ED-C183-8347-8C2A-2F15F7D8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BFFF4-3F11-0849-BA9E-68FB63DD2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DFE29-0FFD-8048-99D3-9A6BCA916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042FE8-1D32-9345-8D10-4BFBA2C0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6A-984C-3C40-BC1C-1EE9283123FB}" type="datetimeFigureOut">
              <a:rPr lang="en-US" smtClean="0"/>
              <a:t>1/29/19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CEAAF-070A-A946-A666-EE33ED8C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DBEDE7-C789-2743-B077-DD6D871D3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DC65-31A0-D64D-BD4E-27D45D849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37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8570D-EA14-1A41-9B0C-B2074EAB1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1C3349-4653-F345-8FA6-0248A71DED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36130-DD05-5148-A75F-550D1C851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D12D1-7F6A-3647-8E3B-053D20AB6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6A-984C-3C40-BC1C-1EE9283123FB}" type="datetimeFigureOut">
              <a:rPr lang="en-US" smtClean="0"/>
              <a:t>1/29/19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77BD11-E3C1-ED43-89B3-68B30B0A1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8E9888-636D-CC45-ADA7-02DA07AE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7DC65-31A0-D64D-BD4E-27D45D849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0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529A21-4B8F-1E4B-9BB0-5A38ED3DF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400713-E0E6-D346-A1FE-A92A8F125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92D50-E0CC-CF48-B033-249E2C02D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6C36A-984C-3C40-BC1C-1EE9283123FB}" type="datetimeFigureOut">
              <a:rPr lang="en-US" smtClean="0"/>
              <a:t>1/29/19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99C09-2853-3F43-A97F-56176B22E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E48A7-FA79-3742-8D26-C9FB4B38F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7DC65-31A0-D64D-BD4E-27D45D849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3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5585C-B790-974F-8243-62CF10D07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</a:t>
            </a:r>
            <a:r>
              <a:rPr lang="en-US" dirty="0" err="1"/>
              <a:t>Struers</a:t>
            </a:r>
            <a:r>
              <a:rPr lang="en-US" dirty="0"/>
              <a:t> </a:t>
            </a:r>
            <a:r>
              <a:rPr lang="en-US" dirty="0" err="1"/>
              <a:t>Tenupol</a:t>
            </a:r>
            <a:r>
              <a:rPr lang="en-US" dirty="0"/>
              <a:t> 3 Twin Jet polisher in the </a:t>
            </a:r>
            <a:r>
              <a:rPr lang="en-US" dirty="0" err="1"/>
              <a:t>Santala</a:t>
            </a:r>
            <a:r>
              <a:rPr lang="en-US" dirty="0"/>
              <a:t> Lab.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289380-F031-934E-AD92-615BFE1CB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001390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38915-5E73-DA44-B516-33392683F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When done run water through the system.  This will require that you put a dummy foil in so that conductivity is sensed and jets turn on.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AD8F282-FFB0-8D44-A41C-40602A58A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340219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FD726-4A70-D44A-9F65-861F5F2F3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Twin Jet Polisher* in the </a:t>
            </a:r>
            <a:r>
              <a:rPr lang="en-US" dirty="0" err="1"/>
              <a:t>Santala</a:t>
            </a:r>
            <a:r>
              <a:rPr lang="en-US" dirty="0"/>
              <a:t> lab. </a:t>
            </a:r>
            <a:br>
              <a:rPr lang="en-US" sz="1200" dirty="0"/>
            </a:br>
            <a:br>
              <a:rPr lang="en-US" sz="1200" dirty="0"/>
            </a:br>
            <a:r>
              <a:rPr lang="en-US" sz="1200" dirty="0"/>
              <a:t>*A twin jet polisher is probably the fastest way to prepare metallurgical samples.  You simply need to cut a thin slice on diamond saw.  Polish to .5 mm thickness and punch out a 3 mm disk .  Polish jigs and 3 mm punch are available in the OSU EM facility if needed.  Pete </a:t>
            </a:r>
            <a:r>
              <a:rPr lang="en-US" sz="1200" dirty="0" err="1"/>
              <a:t>Eschbach</a:t>
            </a:r>
            <a:r>
              <a:rPr lang="en-US" sz="1200" dirty="0"/>
              <a:t> can assist you with mounting and cutting on diamond saw, polishing to .5 mm thickness and punching your 3 mm washer.  And Pete can help with the twin jet polisher as it is a joy to behold!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28949F-FF80-4D4C-86D7-019604D33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9F301E-724C-394E-B683-960DAAB5C0B8}"/>
              </a:ext>
            </a:extLst>
          </p:cNvPr>
          <p:cNvSpPr txBox="1"/>
          <p:nvPr/>
        </p:nvSpPr>
        <p:spPr>
          <a:xfrm>
            <a:off x="1725433" y="6249725"/>
            <a:ext cx="749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Struers</a:t>
            </a:r>
            <a:r>
              <a:rPr lang="en-US" dirty="0"/>
              <a:t> </a:t>
            </a:r>
            <a:r>
              <a:rPr lang="en-US" dirty="0" err="1"/>
              <a:t>Tenupol</a:t>
            </a:r>
            <a:r>
              <a:rPr lang="en-US" dirty="0"/>
              <a:t> 3. on semi permanent loan from DOE NETL</a:t>
            </a:r>
          </a:p>
        </p:txBody>
      </p:sp>
    </p:spTree>
    <p:extLst>
      <p:ext uri="{BB962C8B-B14F-4D97-AF65-F5344CB8AC3E}">
        <p14:creationId xmlns:p14="http://schemas.microsoft.com/office/powerpoint/2010/main" val="863334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D2918-5C5D-0843-8E84-3DEB4049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 your etchant.  This is recipe A2: 70% ethanol, 10% perchloric acid, 10% </a:t>
            </a:r>
            <a:r>
              <a:rPr lang="en-US" dirty="0" err="1"/>
              <a:t>ButoxylEthanol</a:t>
            </a:r>
            <a:r>
              <a:rPr lang="en-US" dirty="0"/>
              <a:t>, and 10% DI water. Use proper PPE and splash resistant glasses!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5F87AD-A23E-714F-B689-A07B775E4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6812" y="1881284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182774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8ECFF-1ABB-6C40-968D-EED558118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655" y="-18960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Get yourself a good work area and some filter paper to collect samples.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62778-B6D2-304C-9EC9-F7A028A38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655" y="153311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17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4B6D0-A96F-1944-92F6-7BD6BB352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your 3 mm diameter foil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82BEB3-EA79-3544-91AE-F6441FEAE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4007890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C5F39-23B7-344F-BDFC-F616B4D2E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Set the parameters for milling.  A good starting point at room temperature is: Photosensitivity 8, Voltage 35, current display .5 </a:t>
            </a:r>
            <a:r>
              <a:rPr lang="en-US" dirty="0" err="1"/>
              <a:t>nA</a:t>
            </a:r>
            <a:r>
              <a:rPr lang="en-US" dirty="0"/>
              <a:t>, polish of 2 minutes and flow rate 3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C32735E-640D-BF45-BEE8-FE9C4B524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9835" y="2239092"/>
            <a:ext cx="5801784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3E7083-8734-5644-A790-9F3B7071DDD1}"/>
              </a:ext>
            </a:extLst>
          </p:cNvPr>
          <p:cNvSpPr txBox="1"/>
          <p:nvPr/>
        </p:nvSpPr>
        <p:spPr>
          <a:xfrm>
            <a:off x="9056536" y="2329732"/>
            <a:ext cx="32759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photo sensitivity corresponds to thinner samples. </a:t>
            </a:r>
          </a:p>
          <a:p>
            <a:r>
              <a:rPr lang="en-US" dirty="0"/>
              <a:t>The setting here, 4, is too aggressive at room temperature and will obliterate your foil!  Try 8 to start off and work down to 6 if need be.  </a:t>
            </a:r>
          </a:p>
        </p:txBody>
      </p:sp>
    </p:spTree>
    <p:extLst>
      <p:ext uri="{BB962C8B-B14F-4D97-AF65-F5344CB8AC3E}">
        <p14:creationId xmlns:p14="http://schemas.microsoft.com/office/powerpoint/2010/main" val="4132109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CE55-B9F0-6D48-BE4D-A4D7678E3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Now push the mill button.  It will turn red and you will hear the jet pumps start.  Eventually you will see the etch current, nominally .4 amperes.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1EA7C3-2AD0-6241-89BE-6E4A72ED0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506717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AD75A-C0DA-2247-BE76-47E9BC641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When the IR photo sensor detects that it is done, a hole has been generated, the twin jet stops and the light turns green.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70E818-24B3-9641-85C0-B28D78F78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294399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76208-6B02-2042-A23E-483B4D057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Save your solution in a marked container and with secondary containment.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3AC82-4205-4440-A873-7BD005620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Marked container!</a:t>
            </a:r>
          </a:p>
          <a:p>
            <a:r>
              <a:rPr lang="en-US" dirty="0"/>
              <a:t>Put in secondary containment if you are transporting it.</a:t>
            </a:r>
          </a:p>
        </p:txBody>
      </p:sp>
    </p:spTree>
    <p:extLst>
      <p:ext uri="{BB962C8B-B14F-4D97-AF65-F5344CB8AC3E}">
        <p14:creationId xmlns:p14="http://schemas.microsoft.com/office/powerpoint/2010/main" val="400089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277</Words>
  <Application>Microsoft Macintosh PowerPoint</Application>
  <PresentationFormat>Widescreen</PresentationFormat>
  <Paragraphs>16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Using The Struers Tenupol 3 Twin Jet polisher in the Santala Lab.</vt:lpstr>
      <vt:lpstr>Twin Jet Polisher* in the Santala lab.   *A twin jet polisher is probably the fastest way to prepare metallurgical samples.  You simply need to cut a thin slice on diamond saw.  Polish to .5 mm thickness and punch out a 3 mm disk .  Polish jigs and 3 mm punch are available in the OSU EM facility if needed.  Pete Eschbach can assist you with mounting and cutting on diamond saw, polishing to .5 mm thickness and punching your 3 mm washer.  And Pete can help with the twin jet polisher as it is a joy to behold!</vt:lpstr>
      <vt:lpstr>Add your etchant.  This is recipe A2: 70% ethanol, 10% perchloric acid, 10% ButoxylEthanol, and 10% DI water. Use proper PPE and splash resistant glasses!</vt:lpstr>
      <vt:lpstr>Get yourself a good work area and some filter paper to collect samples. </vt:lpstr>
      <vt:lpstr>Load your 3 mm diameter foil</vt:lpstr>
      <vt:lpstr>Set the parameters for milling.  A good starting point at room temperature is: Photosensitivity 8, Voltage 35, current display .5 nA, polish of 2 minutes and flow rate 3</vt:lpstr>
      <vt:lpstr>Now push the mill button.  It will turn red and you will hear the jet pumps start.  Eventually you will see the etch current, nominally .4 amperes.  </vt:lpstr>
      <vt:lpstr>When the IR photo sensor detects that it is done, a hole has been generated, the twin jet stops and the light turns green.</vt:lpstr>
      <vt:lpstr>Save your solution in a marked container and with secondary containment. </vt:lpstr>
      <vt:lpstr>When done run water through the system.  This will require that you put a dummy foil in so that conductivity is sensed and jets turn on.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</cp:revision>
  <dcterms:created xsi:type="dcterms:W3CDTF">2019-01-30T01:23:55Z</dcterms:created>
  <dcterms:modified xsi:type="dcterms:W3CDTF">2019-01-30T01:45:16Z</dcterms:modified>
</cp:coreProperties>
</file>