
<file path=[Content_Types].xml><?xml version="1.0" encoding="utf-8"?>
<Types xmlns="http://schemas.openxmlformats.org/package/2006/content-types">
  <Default Extension="png" ContentType="image/png"/>
  <Default Extension="jpeg" ContentType="image/jpeg"/>
  <Default Extension="rels" ContentType="application/vnd.openxmlformats-package.relationships+xml"/>
  <Default Extension="xml" ContentType="application/xml"/>
  <Default Extension="wdp" ContentType="image/vnd.ms-photo"/>
  <Default Extension="tif" ContentType="image/tiff"/>
  <Default Extension="JPG" ContentType="image/jpeg"/>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slides/slide44.xml" ContentType="application/vnd.openxmlformats-officedocument.presentationml.slide+xml"/>
  <Override PartName="/ppt/slides/slide45.xml" ContentType="application/vnd.openxmlformats-officedocument.presentationml.slide+xml"/>
  <Override PartName="/ppt/slides/slide46.xml" ContentType="application/vnd.openxmlformats-officedocument.presentationml.slide+xml"/>
  <Override PartName="/ppt/slides/slide47.xml" ContentType="application/vnd.openxmlformats-officedocument.presentationml.slide+xml"/>
  <Override PartName="/ppt/slides/slide48.xml" ContentType="application/vnd.openxmlformats-officedocument.presentationml.slide+xml"/>
  <Override PartName="/ppt/slides/slide49.xml" ContentType="application/vnd.openxmlformats-officedocument.presentationml.slide+xml"/>
  <Override PartName="/ppt/slides/slide50.xml" ContentType="application/vnd.openxmlformats-officedocument.presentationml.slide+xml"/>
  <Override PartName="/ppt/slides/slide51.xml" ContentType="application/vnd.openxmlformats-officedocument.presentationml.slide+xml"/>
  <Override PartName="/ppt/slides/slide52.xml" ContentType="application/vnd.openxmlformats-officedocument.presentationml.slide+xml"/>
  <Override PartName="/ppt/slides/slide53.xml" ContentType="application/vnd.openxmlformats-officedocument.presentationml.slide+xml"/>
  <Override PartName="/ppt/slides/slide54.xml" ContentType="application/vnd.openxmlformats-officedocument.presentationml.slide+xml"/>
  <Override PartName="/ppt/slides/slide55.xml" ContentType="application/vnd.openxmlformats-officedocument.presentationml.slide+xml"/>
  <Override PartName="/ppt/slides/slide56.xml" ContentType="application/vnd.openxmlformats-officedocument.presentationml.slide+xml"/>
  <Override PartName="/ppt/slides/slide57.xml" ContentType="application/vnd.openxmlformats-officedocument.presentationml.slide+xml"/>
  <Override PartName="/ppt/slides/slide58.xml" ContentType="application/vnd.openxmlformats-officedocument.presentationml.slide+xml"/>
  <Override PartName="/ppt/slides/slide59.xml" ContentType="application/vnd.openxmlformats-officedocument.presentationml.slide+xml"/>
  <Override PartName="/ppt/slides/slide60.xml" ContentType="application/vnd.openxmlformats-officedocument.presentationml.slide+xml"/>
  <Override PartName="/ppt/slides/slide61.xml" ContentType="application/vnd.openxmlformats-officedocument.presentationml.slide+xml"/>
  <Override PartName="/ppt/slides/slide62.xml" ContentType="application/vnd.openxmlformats-officedocument.presentationml.slide+xml"/>
  <Override PartName="/ppt/slides/slide63.xml" ContentType="application/vnd.openxmlformats-officedocument.presentationml.slide+xml"/>
  <Override PartName="/ppt/slides/slide64.xml" ContentType="application/vnd.openxmlformats-officedocument.presentationml.slide+xml"/>
  <Override PartName="/ppt/slides/slide65.xml" ContentType="application/vnd.openxmlformats-officedocument.presentationml.slide+xml"/>
  <Override PartName="/ppt/slides/slide66.xml" ContentType="application/vnd.openxmlformats-officedocument.presentationml.slide+xml"/>
  <Override PartName="/ppt/slides/slide67.xml" ContentType="application/vnd.openxmlformats-officedocument.presentationml.slide+xml"/>
  <Override PartName="/ppt/slides/slide68.xml" ContentType="application/vnd.openxmlformats-officedocument.presentationml.slide+xml"/>
  <Override PartName="/ppt/slides/slide69.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48" r:id="rId1"/>
  </p:sldMasterIdLst>
  <p:sldIdLst>
    <p:sldId id="256" r:id="rId2"/>
    <p:sldId id="259" r:id="rId3"/>
    <p:sldId id="288" r:id="rId4"/>
    <p:sldId id="296" r:id="rId5"/>
    <p:sldId id="297" r:id="rId6"/>
    <p:sldId id="260" r:id="rId7"/>
    <p:sldId id="261" r:id="rId8"/>
    <p:sldId id="262" r:id="rId9"/>
    <p:sldId id="273" r:id="rId10"/>
    <p:sldId id="263" r:id="rId11"/>
    <p:sldId id="269" r:id="rId12"/>
    <p:sldId id="264" r:id="rId13"/>
    <p:sldId id="267" r:id="rId14"/>
    <p:sldId id="268" r:id="rId15"/>
    <p:sldId id="266" r:id="rId16"/>
    <p:sldId id="300" r:id="rId17"/>
    <p:sldId id="306" r:id="rId18"/>
    <p:sldId id="289" r:id="rId19"/>
    <p:sldId id="271" r:id="rId20"/>
    <p:sldId id="298" r:id="rId21"/>
    <p:sldId id="299" r:id="rId22"/>
    <p:sldId id="328" r:id="rId23"/>
    <p:sldId id="290" r:id="rId24"/>
    <p:sldId id="292" r:id="rId25"/>
    <p:sldId id="291" r:id="rId26"/>
    <p:sldId id="293" r:id="rId27"/>
    <p:sldId id="258" r:id="rId28"/>
    <p:sldId id="305" r:id="rId29"/>
    <p:sldId id="257" r:id="rId30"/>
    <p:sldId id="270" r:id="rId31"/>
    <p:sldId id="276" r:id="rId32"/>
    <p:sldId id="294" r:id="rId33"/>
    <p:sldId id="277" r:id="rId34"/>
    <p:sldId id="278" r:id="rId35"/>
    <p:sldId id="280" r:id="rId36"/>
    <p:sldId id="301" r:id="rId37"/>
    <p:sldId id="302" r:id="rId38"/>
    <p:sldId id="303" r:id="rId39"/>
    <p:sldId id="304" r:id="rId40"/>
    <p:sldId id="281" r:id="rId41"/>
    <p:sldId id="295" r:id="rId42"/>
    <p:sldId id="279" r:id="rId43"/>
    <p:sldId id="282" r:id="rId44"/>
    <p:sldId id="287" r:id="rId45"/>
    <p:sldId id="283" r:id="rId46"/>
    <p:sldId id="312" r:id="rId47"/>
    <p:sldId id="313" r:id="rId48"/>
    <p:sldId id="286" r:id="rId49"/>
    <p:sldId id="285" r:id="rId50"/>
    <p:sldId id="284" r:id="rId51"/>
    <p:sldId id="311" r:id="rId52"/>
    <p:sldId id="307" r:id="rId53"/>
    <p:sldId id="308" r:id="rId54"/>
    <p:sldId id="309" r:id="rId55"/>
    <p:sldId id="310" r:id="rId56"/>
    <p:sldId id="314" r:id="rId57"/>
    <p:sldId id="315" r:id="rId58"/>
    <p:sldId id="316" r:id="rId59"/>
    <p:sldId id="317" r:id="rId60"/>
    <p:sldId id="318" r:id="rId61"/>
    <p:sldId id="320" r:id="rId62"/>
    <p:sldId id="319" r:id="rId63"/>
    <p:sldId id="322" r:id="rId64"/>
    <p:sldId id="321" r:id="rId65"/>
    <p:sldId id="325" r:id="rId66"/>
    <p:sldId id="326" r:id="rId67"/>
    <p:sldId id="323" r:id="rId68"/>
    <p:sldId id="324" r:id="rId69"/>
    <p:sldId id="327" r:id="rId70"/>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384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15622"/>
    <p:restoredTop sz="94668"/>
  </p:normalViewPr>
  <p:slideViewPr>
    <p:cSldViewPr snapToGrid="0" snapToObjects="1">
      <p:cViewPr varScale="1">
        <p:scale>
          <a:sx n="115" d="100"/>
          <a:sy n="115" d="100"/>
        </p:scale>
        <p:origin x="396" y="108"/>
      </p:cViewPr>
      <p:guideLst>
        <p:guide orient="horz" pos="2160"/>
        <p:guide pos="3840"/>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9" Type="http://schemas.openxmlformats.org/officeDocument/2006/relationships/slide" Target="slides/slide38.xml"/><Relationship Id="rId21" Type="http://schemas.openxmlformats.org/officeDocument/2006/relationships/slide" Target="slides/slide20.xml"/><Relationship Id="rId34" Type="http://schemas.openxmlformats.org/officeDocument/2006/relationships/slide" Target="slides/slide33.xml"/><Relationship Id="rId42" Type="http://schemas.openxmlformats.org/officeDocument/2006/relationships/slide" Target="slides/slide41.xml"/><Relationship Id="rId47" Type="http://schemas.openxmlformats.org/officeDocument/2006/relationships/slide" Target="slides/slide46.xml"/><Relationship Id="rId50" Type="http://schemas.openxmlformats.org/officeDocument/2006/relationships/slide" Target="slides/slide49.xml"/><Relationship Id="rId55" Type="http://schemas.openxmlformats.org/officeDocument/2006/relationships/slide" Target="slides/slide54.xml"/><Relationship Id="rId63" Type="http://schemas.openxmlformats.org/officeDocument/2006/relationships/slide" Target="slides/slide62.xml"/><Relationship Id="rId68" Type="http://schemas.openxmlformats.org/officeDocument/2006/relationships/slide" Target="slides/slide67.xml"/><Relationship Id="rId7" Type="http://schemas.openxmlformats.org/officeDocument/2006/relationships/slide" Target="slides/slide6.xml"/><Relationship Id="rId71" Type="http://schemas.openxmlformats.org/officeDocument/2006/relationships/presProps" Target="presProps.xml"/><Relationship Id="rId2" Type="http://schemas.openxmlformats.org/officeDocument/2006/relationships/slide" Target="slides/slide1.xml"/><Relationship Id="rId16" Type="http://schemas.openxmlformats.org/officeDocument/2006/relationships/slide" Target="slides/slide15.xml"/><Relationship Id="rId29" Type="http://schemas.openxmlformats.org/officeDocument/2006/relationships/slide" Target="slides/slide28.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slide" Target="slides/slide36.xml"/><Relationship Id="rId40" Type="http://schemas.openxmlformats.org/officeDocument/2006/relationships/slide" Target="slides/slide39.xml"/><Relationship Id="rId45" Type="http://schemas.openxmlformats.org/officeDocument/2006/relationships/slide" Target="slides/slide44.xml"/><Relationship Id="rId53" Type="http://schemas.openxmlformats.org/officeDocument/2006/relationships/slide" Target="slides/slide52.xml"/><Relationship Id="rId58" Type="http://schemas.openxmlformats.org/officeDocument/2006/relationships/slide" Target="slides/slide57.xml"/><Relationship Id="rId66" Type="http://schemas.openxmlformats.org/officeDocument/2006/relationships/slide" Target="slides/slide65.xml"/><Relationship Id="rId74" Type="http://schemas.openxmlformats.org/officeDocument/2006/relationships/tableStyles" Target="tableStyle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slide" Target="slides/slide35.xml"/><Relationship Id="rId49" Type="http://schemas.openxmlformats.org/officeDocument/2006/relationships/slide" Target="slides/slide48.xml"/><Relationship Id="rId57" Type="http://schemas.openxmlformats.org/officeDocument/2006/relationships/slide" Target="slides/slide56.xml"/><Relationship Id="rId61" Type="http://schemas.openxmlformats.org/officeDocument/2006/relationships/slide" Target="slides/slide60.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4" Type="http://schemas.openxmlformats.org/officeDocument/2006/relationships/slide" Target="slides/slide43.xml"/><Relationship Id="rId52" Type="http://schemas.openxmlformats.org/officeDocument/2006/relationships/slide" Target="slides/slide51.xml"/><Relationship Id="rId60" Type="http://schemas.openxmlformats.org/officeDocument/2006/relationships/slide" Target="slides/slide59.xml"/><Relationship Id="rId65" Type="http://schemas.openxmlformats.org/officeDocument/2006/relationships/slide" Target="slides/slide64.xml"/><Relationship Id="rId73" Type="http://schemas.openxmlformats.org/officeDocument/2006/relationships/theme" Target="theme/theme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slide" Target="slides/slide34.xml"/><Relationship Id="rId43" Type="http://schemas.openxmlformats.org/officeDocument/2006/relationships/slide" Target="slides/slide42.xml"/><Relationship Id="rId48" Type="http://schemas.openxmlformats.org/officeDocument/2006/relationships/slide" Target="slides/slide47.xml"/><Relationship Id="rId56" Type="http://schemas.openxmlformats.org/officeDocument/2006/relationships/slide" Target="slides/slide55.xml"/><Relationship Id="rId64" Type="http://schemas.openxmlformats.org/officeDocument/2006/relationships/slide" Target="slides/slide63.xml"/><Relationship Id="rId69" Type="http://schemas.openxmlformats.org/officeDocument/2006/relationships/slide" Target="slides/slide68.xml"/><Relationship Id="rId8" Type="http://schemas.openxmlformats.org/officeDocument/2006/relationships/slide" Target="slides/slide7.xml"/><Relationship Id="rId51" Type="http://schemas.openxmlformats.org/officeDocument/2006/relationships/slide" Target="slides/slide50.xml"/><Relationship Id="rId72" Type="http://schemas.openxmlformats.org/officeDocument/2006/relationships/viewProps" Target="viewProps.xml"/><Relationship Id="rId3" Type="http://schemas.openxmlformats.org/officeDocument/2006/relationships/slide" Target="slides/slide2.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slide" Target="slides/slide37.xml"/><Relationship Id="rId46" Type="http://schemas.openxmlformats.org/officeDocument/2006/relationships/slide" Target="slides/slide45.xml"/><Relationship Id="rId59" Type="http://schemas.openxmlformats.org/officeDocument/2006/relationships/slide" Target="slides/slide58.xml"/><Relationship Id="rId67" Type="http://schemas.openxmlformats.org/officeDocument/2006/relationships/slide" Target="slides/slide66.xml"/><Relationship Id="rId20" Type="http://schemas.openxmlformats.org/officeDocument/2006/relationships/slide" Target="slides/slide19.xml"/><Relationship Id="rId41" Type="http://schemas.openxmlformats.org/officeDocument/2006/relationships/slide" Target="slides/slide40.xml"/><Relationship Id="rId54" Type="http://schemas.openxmlformats.org/officeDocument/2006/relationships/slide" Target="slides/slide53.xml"/><Relationship Id="rId62" Type="http://schemas.openxmlformats.org/officeDocument/2006/relationships/slide" Target="slides/slide61.xml"/><Relationship Id="rId70" Type="http://schemas.openxmlformats.org/officeDocument/2006/relationships/slide" Target="slides/slide69.xml"/><Relationship Id="rId1" Type="http://schemas.openxmlformats.org/officeDocument/2006/relationships/slideMaster" Target="slideMasters/slideMaster1.xml"/><Relationship Id="rId6" Type="http://schemas.openxmlformats.org/officeDocument/2006/relationships/slide" Target="slides/slide5.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sp>
        <p:nvSpPr>
          <p:cNvPr id="4" name="Date Placeholder 3"/>
          <p:cNvSpPr>
            <a:spLocks noGrp="1"/>
          </p:cNvSpPr>
          <p:nvPr>
            <p:ph type="dt" sz="half" idx="10"/>
          </p:nvPr>
        </p:nvSpPr>
        <p:spPr/>
        <p:txBody>
          <a:bodyPr/>
          <a:lstStyle/>
          <a:p>
            <a:fld id="{8A8A1290-1045-794C-B6EF-0D88E4007BD5}" type="datetimeFigureOut">
              <a:rPr lang="en-US" smtClean="0"/>
              <a:t>2/24/2020</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27BCFE2-626D-2948-9E76-15A61EED5F27}" type="slidenum">
              <a:rPr lang="en-US" smtClean="0"/>
              <a:t>‹#›</a:t>
            </a:fld>
            <a:endParaRPr lang="en-US"/>
          </a:p>
        </p:txBody>
      </p:sp>
    </p:spTree>
    <p:extLst>
      <p:ext uri="{BB962C8B-B14F-4D97-AF65-F5344CB8AC3E}">
        <p14:creationId xmlns:p14="http://schemas.microsoft.com/office/powerpoint/2010/main" val="555536946"/>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8A8A1290-1045-794C-B6EF-0D88E4007BD5}" type="datetimeFigureOut">
              <a:rPr lang="en-US" smtClean="0"/>
              <a:t>2/24/2020</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27BCFE2-626D-2948-9E76-15A61EED5F27}" type="slidenum">
              <a:rPr lang="en-US" smtClean="0"/>
              <a:t>‹#›</a:t>
            </a:fld>
            <a:endParaRPr lang="en-US"/>
          </a:p>
        </p:txBody>
      </p:sp>
    </p:spTree>
    <p:extLst>
      <p:ext uri="{BB962C8B-B14F-4D97-AF65-F5344CB8AC3E}">
        <p14:creationId xmlns:p14="http://schemas.microsoft.com/office/powerpoint/2010/main" val="1593091741"/>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0" y="1709738"/>
            <a:ext cx="10515600" cy="2852737"/>
          </a:xfrm>
        </p:spPr>
        <p:txBody>
          <a:bodyPr anchor="b"/>
          <a:lstStyle>
            <a:lvl1pPr>
              <a:defRPr sz="6000"/>
            </a:lvl1pPr>
          </a:lstStyle>
          <a:p>
            <a:r>
              <a:rPr lang="en-US"/>
              <a:t>Click to edit Master title style</a:t>
            </a:r>
          </a:p>
        </p:txBody>
      </p:sp>
      <p:sp>
        <p:nvSpPr>
          <p:cNvPr id="3" name="Text Placeholder 2"/>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8A8A1290-1045-794C-B6EF-0D88E4007BD5}" type="datetimeFigureOut">
              <a:rPr lang="en-US" smtClean="0"/>
              <a:t>2/24/2020</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27BCFE2-626D-2948-9E76-15A61EED5F27}" type="slidenum">
              <a:rPr lang="en-US" smtClean="0"/>
              <a:t>‹#›</a:t>
            </a:fld>
            <a:endParaRPr lang="en-US"/>
          </a:p>
        </p:txBody>
      </p:sp>
    </p:spTree>
    <p:extLst>
      <p:ext uri="{BB962C8B-B14F-4D97-AF65-F5344CB8AC3E}">
        <p14:creationId xmlns:p14="http://schemas.microsoft.com/office/powerpoint/2010/main" val="1071742667"/>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p:cNvSpPr>
            <a:spLocks noGrp="1"/>
          </p:cNvSpPr>
          <p:nvPr>
            <p:ph type="dt" sz="half" idx="10"/>
          </p:nvPr>
        </p:nvSpPr>
        <p:spPr/>
        <p:txBody>
          <a:bodyPr/>
          <a:lstStyle/>
          <a:p>
            <a:fld id="{8A8A1290-1045-794C-B6EF-0D88E4007BD5}" type="datetimeFigureOut">
              <a:rPr lang="en-US" smtClean="0"/>
              <a:t>2/24/2020</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27BCFE2-626D-2948-9E76-15A61EED5F27}" type="slidenum">
              <a:rPr lang="en-US" smtClean="0"/>
              <a:t>‹#›</a:t>
            </a:fld>
            <a:endParaRPr lang="en-US"/>
          </a:p>
        </p:txBody>
      </p:sp>
    </p:spTree>
    <p:extLst>
      <p:ext uri="{BB962C8B-B14F-4D97-AF65-F5344CB8AC3E}">
        <p14:creationId xmlns:p14="http://schemas.microsoft.com/office/powerpoint/2010/main" val="1833656880"/>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1325563"/>
          </a:xfrm>
        </p:spPr>
        <p:txBody>
          <a:bodyPr/>
          <a:lstStyle/>
          <a:p>
            <a:r>
              <a:rPr lang="en-US"/>
              <a:t>Click to edit Master title style</a:t>
            </a:r>
          </a:p>
        </p:txBody>
      </p:sp>
      <p:sp>
        <p:nvSpPr>
          <p:cNvPr id="3" name="Text Placeholder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p:cNvSpPr>
            <a:spLocks noGrp="1"/>
          </p:cNvSpPr>
          <p:nvPr>
            <p:ph type="dt" sz="half" idx="10"/>
          </p:nvPr>
        </p:nvSpPr>
        <p:spPr/>
        <p:txBody>
          <a:bodyPr/>
          <a:lstStyle/>
          <a:p>
            <a:fld id="{8A8A1290-1045-794C-B6EF-0D88E4007BD5}" type="datetimeFigureOut">
              <a:rPr lang="en-US" smtClean="0"/>
              <a:t>2/24/2020</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27BCFE2-626D-2948-9E76-15A61EED5F27}" type="slidenum">
              <a:rPr lang="en-US" smtClean="0"/>
              <a:t>‹#›</a:t>
            </a:fld>
            <a:endParaRPr lang="en-US"/>
          </a:p>
        </p:txBody>
      </p:sp>
    </p:spTree>
    <p:extLst>
      <p:ext uri="{BB962C8B-B14F-4D97-AF65-F5344CB8AC3E}">
        <p14:creationId xmlns:p14="http://schemas.microsoft.com/office/powerpoint/2010/main" val="1880847710"/>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Date Placeholder 2"/>
          <p:cNvSpPr>
            <a:spLocks noGrp="1"/>
          </p:cNvSpPr>
          <p:nvPr>
            <p:ph type="dt" sz="half" idx="10"/>
          </p:nvPr>
        </p:nvSpPr>
        <p:spPr/>
        <p:txBody>
          <a:bodyPr/>
          <a:lstStyle/>
          <a:p>
            <a:fld id="{8A8A1290-1045-794C-B6EF-0D88E4007BD5}" type="datetimeFigureOut">
              <a:rPr lang="en-US" smtClean="0"/>
              <a:t>2/24/2020</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27BCFE2-626D-2948-9E76-15A61EED5F27}" type="slidenum">
              <a:rPr lang="en-US" smtClean="0"/>
              <a:t>‹#›</a:t>
            </a:fld>
            <a:endParaRPr lang="en-US"/>
          </a:p>
        </p:txBody>
      </p:sp>
    </p:spTree>
    <p:extLst>
      <p:ext uri="{BB962C8B-B14F-4D97-AF65-F5344CB8AC3E}">
        <p14:creationId xmlns:p14="http://schemas.microsoft.com/office/powerpoint/2010/main" val="448178130"/>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8A8A1290-1045-794C-B6EF-0D88E4007BD5}" type="datetimeFigureOut">
              <a:rPr lang="en-US" smtClean="0"/>
              <a:t>2/24/2020</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27BCFE2-626D-2948-9E76-15A61EED5F27}" type="slidenum">
              <a:rPr lang="en-US" smtClean="0"/>
              <a:t>‹#›</a:t>
            </a:fld>
            <a:endParaRPr lang="en-US"/>
          </a:p>
        </p:txBody>
      </p:sp>
    </p:spTree>
    <p:extLst>
      <p:ext uri="{BB962C8B-B14F-4D97-AF65-F5344CB8AC3E}">
        <p14:creationId xmlns:p14="http://schemas.microsoft.com/office/powerpoint/2010/main" val="1304680881"/>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p>
        </p:txBody>
      </p:sp>
      <p:sp>
        <p:nvSpPr>
          <p:cNvPr id="3" name="Content Placeholder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8A8A1290-1045-794C-B6EF-0D88E4007BD5}" type="datetimeFigureOut">
              <a:rPr lang="en-US" smtClean="0"/>
              <a:t>2/24/2020</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27BCFE2-626D-2948-9E76-15A61EED5F27}" type="slidenum">
              <a:rPr lang="en-US" smtClean="0"/>
              <a:t>‹#›</a:t>
            </a:fld>
            <a:endParaRPr lang="en-US"/>
          </a:p>
        </p:txBody>
      </p:sp>
    </p:spTree>
    <p:extLst>
      <p:ext uri="{BB962C8B-B14F-4D97-AF65-F5344CB8AC3E}">
        <p14:creationId xmlns:p14="http://schemas.microsoft.com/office/powerpoint/2010/main" val="1963531097"/>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p>
        </p:txBody>
      </p:sp>
      <p:sp>
        <p:nvSpPr>
          <p:cNvPr id="3" name="Picture Placeholder 2"/>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8A8A1290-1045-794C-B6EF-0D88E4007BD5}" type="datetimeFigureOut">
              <a:rPr lang="en-US" smtClean="0"/>
              <a:t>2/24/2020</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27BCFE2-626D-2948-9E76-15A61EED5F27}" type="slidenum">
              <a:rPr lang="en-US" smtClean="0"/>
              <a:t>‹#›</a:t>
            </a:fld>
            <a:endParaRPr lang="en-US"/>
          </a:p>
        </p:txBody>
      </p:sp>
    </p:spTree>
    <p:extLst>
      <p:ext uri="{BB962C8B-B14F-4D97-AF65-F5344CB8AC3E}">
        <p14:creationId xmlns:p14="http://schemas.microsoft.com/office/powerpoint/2010/main" val="685943830"/>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8A8A1290-1045-794C-B6EF-0D88E4007BD5}" type="datetimeFigureOut">
              <a:rPr lang="en-US" smtClean="0"/>
              <a:t>2/24/2020</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27BCFE2-626D-2948-9E76-15A61EED5F27}" type="slidenum">
              <a:rPr lang="en-US" smtClean="0"/>
              <a:t>‹#›</a:t>
            </a:fld>
            <a:endParaRPr lang="en-US"/>
          </a:p>
        </p:txBody>
      </p:sp>
    </p:spTree>
    <p:extLst>
      <p:ext uri="{BB962C8B-B14F-4D97-AF65-F5344CB8AC3E}">
        <p14:creationId xmlns:p14="http://schemas.microsoft.com/office/powerpoint/2010/main" val="965733714"/>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p:spPr>
        <p:txBody>
          <a:bodyPr vert="eaVert"/>
          <a:lstStyle/>
          <a:p>
            <a:r>
              <a:rPr lang="en-US"/>
              <a:t>Click to edit Master title style</a:t>
            </a:r>
          </a:p>
        </p:txBody>
      </p:sp>
      <p:sp>
        <p:nvSpPr>
          <p:cNvPr id="3" name="Vertical Text Placeholder 2"/>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8A8A1290-1045-794C-B6EF-0D88E4007BD5}" type="datetimeFigureOut">
              <a:rPr lang="en-US" smtClean="0"/>
              <a:t>2/24/2020</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27BCFE2-626D-2948-9E76-15A61EED5F27}" type="slidenum">
              <a:rPr lang="en-US" smtClean="0"/>
              <a:t>‹#›</a:t>
            </a:fld>
            <a:endParaRPr lang="en-US"/>
          </a:p>
        </p:txBody>
      </p:sp>
    </p:spTree>
    <p:extLst>
      <p:ext uri="{BB962C8B-B14F-4D97-AF65-F5344CB8AC3E}">
        <p14:creationId xmlns:p14="http://schemas.microsoft.com/office/powerpoint/2010/main" val="405127172"/>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8A8A1290-1045-794C-B6EF-0D88E4007BD5}" type="datetimeFigureOut">
              <a:rPr lang="en-US" smtClean="0"/>
              <a:t>2/24/2020</a:t>
            </a:fld>
            <a:endParaRPr lang="en-US"/>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B27BCFE2-626D-2948-9E76-15A61EED5F27}" type="slidenum">
              <a:rPr lang="en-US" smtClean="0"/>
              <a:t>‹#›</a:t>
            </a:fld>
            <a:endParaRPr lang="en-US"/>
          </a:p>
        </p:txBody>
      </p:sp>
    </p:spTree>
    <p:extLst>
      <p:ext uri="{BB962C8B-B14F-4D97-AF65-F5344CB8AC3E}">
        <p14:creationId xmlns:p14="http://schemas.microsoft.com/office/powerpoint/2010/main" val="478671344"/>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image" Target="../media/image1.JPG"/><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image" Target="../media/image3.JPG"/><Relationship Id="rId2" Type="http://schemas.openxmlformats.org/officeDocument/2006/relationships/image" Target="../media/image2.tif"/><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image" Target="../media/image4.tif"/><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image" Target="../media/image5.JPG"/><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image" Target="../media/image6.tif"/><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image" Target="../media/image7.JPG"/><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image" Target="../media/image8.JPG"/><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image" Target="../media/image9.JPG"/><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image" Target="../media/image7.JPG"/><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2" Type="http://schemas.openxmlformats.org/officeDocument/2006/relationships/image" Target="../media/image10.jpg"/><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2" Type="http://schemas.openxmlformats.org/officeDocument/2006/relationships/image" Target="../media/image11.JPG"/><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2" Type="http://schemas.openxmlformats.org/officeDocument/2006/relationships/image" Target="../media/image12.jpg"/><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3" Type="http://schemas.openxmlformats.org/officeDocument/2006/relationships/image" Target="../media/image14.jpg"/><Relationship Id="rId2" Type="http://schemas.openxmlformats.org/officeDocument/2006/relationships/image" Target="../media/image13.jpg"/><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3" Type="http://schemas.openxmlformats.org/officeDocument/2006/relationships/image" Target="../media/image16.JPG"/><Relationship Id="rId2" Type="http://schemas.openxmlformats.org/officeDocument/2006/relationships/image" Target="../media/image15.JPG"/><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2" Type="http://schemas.openxmlformats.org/officeDocument/2006/relationships/image" Target="../media/image17.JPG"/><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2" Type="http://schemas.openxmlformats.org/officeDocument/2006/relationships/image" Target="../media/image18.JPG"/><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2" Type="http://schemas.openxmlformats.org/officeDocument/2006/relationships/image" Target="../media/image12.jpg"/><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2" Type="http://schemas.openxmlformats.org/officeDocument/2006/relationships/image" Target="../media/image19.jpg"/><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2" Type="http://schemas.openxmlformats.org/officeDocument/2006/relationships/image" Target="../media/image20.jpg"/><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2" Type="http://schemas.openxmlformats.org/officeDocument/2006/relationships/image" Target="../media/image21.jpg"/><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3" Type="http://schemas.openxmlformats.org/officeDocument/2006/relationships/image" Target="../media/image17.JPG"/><Relationship Id="rId2" Type="http://schemas.openxmlformats.org/officeDocument/2006/relationships/image" Target="../media/image22.jpg"/><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2" Type="http://schemas.openxmlformats.org/officeDocument/2006/relationships/image" Target="../media/image22.jpg"/><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2" Type="http://schemas.openxmlformats.org/officeDocument/2006/relationships/image" Target="../media/image23.png"/><Relationship Id="rId1" Type="http://schemas.openxmlformats.org/officeDocument/2006/relationships/slideLayout" Target="../slideLayouts/slideLayout7.xml"/></Relationships>
</file>

<file path=ppt/slides/_rels/slide2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2" Type="http://schemas.openxmlformats.org/officeDocument/2006/relationships/image" Target="../media/image24.jpg"/><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2" Type="http://schemas.openxmlformats.org/officeDocument/2006/relationships/image" Target="../media/image25.JPG"/><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2" Type="http://schemas.openxmlformats.org/officeDocument/2006/relationships/image" Target="../media/image21.jpg"/><Relationship Id="rId1" Type="http://schemas.openxmlformats.org/officeDocument/2006/relationships/slideLayout" Target="../slideLayouts/slideLayout2.xml"/></Relationships>
</file>

<file path=ppt/slides/_rels/slide30.xml.rels><?xml version="1.0" encoding="UTF-8" standalone="yes"?>
<Relationships xmlns="http://schemas.openxmlformats.org/package/2006/relationships"><Relationship Id="rId2" Type="http://schemas.openxmlformats.org/officeDocument/2006/relationships/image" Target="../media/image26.jpg"/><Relationship Id="rId1" Type="http://schemas.openxmlformats.org/officeDocument/2006/relationships/slideLayout" Target="../slideLayouts/slideLayout2.xml"/></Relationships>
</file>

<file path=ppt/slides/_rels/slide3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3.xml.rels><?xml version="1.0" encoding="UTF-8" standalone="yes"?>
<Relationships xmlns="http://schemas.openxmlformats.org/package/2006/relationships"><Relationship Id="rId2" Type="http://schemas.openxmlformats.org/officeDocument/2006/relationships/image" Target="../media/image8.JPG"/><Relationship Id="rId1" Type="http://schemas.openxmlformats.org/officeDocument/2006/relationships/slideLayout" Target="../slideLayouts/slideLayout2.xml"/></Relationships>
</file>

<file path=ppt/slides/_rels/slide34.xml.rels><?xml version="1.0" encoding="UTF-8" standalone="yes"?>
<Relationships xmlns="http://schemas.openxmlformats.org/package/2006/relationships"><Relationship Id="rId2" Type="http://schemas.openxmlformats.org/officeDocument/2006/relationships/image" Target="../media/image14.jpg"/><Relationship Id="rId1" Type="http://schemas.openxmlformats.org/officeDocument/2006/relationships/slideLayout" Target="../slideLayouts/slideLayout2.xml"/></Relationships>
</file>

<file path=ppt/slides/_rels/slide35.xml.rels><?xml version="1.0" encoding="UTF-8" standalone="yes"?>
<Relationships xmlns="http://schemas.openxmlformats.org/package/2006/relationships"><Relationship Id="rId2" Type="http://schemas.openxmlformats.org/officeDocument/2006/relationships/image" Target="../media/image27.JPG"/><Relationship Id="rId1" Type="http://schemas.openxmlformats.org/officeDocument/2006/relationships/slideLayout" Target="../slideLayouts/slideLayout2.xml"/></Relationships>
</file>

<file path=ppt/slides/_rels/slide36.xml.rels><?xml version="1.0" encoding="UTF-8" standalone="yes"?>
<Relationships xmlns="http://schemas.openxmlformats.org/package/2006/relationships"><Relationship Id="rId2" Type="http://schemas.openxmlformats.org/officeDocument/2006/relationships/image" Target="../media/image28.JPG"/><Relationship Id="rId1" Type="http://schemas.openxmlformats.org/officeDocument/2006/relationships/slideLayout" Target="../slideLayouts/slideLayout2.xml"/></Relationships>
</file>

<file path=ppt/slides/_rels/slide37.xml.rels><?xml version="1.0" encoding="UTF-8" standalone="yes"?>
<Relationships xmlns="http://schemas.openxmlformats.org/package/2006/relationships"><Relationship Id="rId2" Type="http://schemas.openxmlformats.org/officeDocument/2006/relationships/image" Target="../media/image29.JPG"/><Relationship Id="rId1" Type="http://schemas.openxmlformats.org/officeDocument/2006/relationships/slideLayout" Target="../slideLayouts/slideLayout2.xml"/></Relationships>
</file>

<file path=ppt/slides/_rels/slide38.xml.rels><?xml version="1.0" encoding="UTF-8" standalone="yes"?>
<Relationships xmlns="http://schemas.openxmlformats.org/package/2006/relationships"><Relationship Id="rId2" Type="http://schemas.openxmlformats.org/officeDocument/2006/relationships/image" Target="../media/image30.JPG"/><Relationship Id="rId1" Type="http://schemas.openxmlformats.org/officeDocument/2006/relationships/slideLayout" Target="../slideLayouts/slideLayout2.xml"/></Relationships>
</file>

<file path=ppt/slides/_rels/slide39.xml.rels><?xml version="1.0" encoding="UTF-8" standalone="yes"?>
<Relationships xmlns="http://schemas.openxmlformats.org/package/2006/relationships"><Relationship Id="rId2" Type="http://schemas.openxmlformats.org/officeDocument/2006/relationships/image" Target="../media/image31.JPG"/><Relationship Id="rId1" Type="http://schemas.openxmlformats.org/officeDocument/2006/relationships/slideLayout" Target="../slideLayouts/slideLayout2.xml"/></Relationships>
</file>

<file path=ppt/slides/_rels/slide4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1.xml.rels><?xml version="1.0" encoding="UTF-8" standalone="yes"?>
<Relationships xmlns="http://schemas.openxmlformats.org/package/2006/relationships"><Relationship Id="rId2" Type="http://schemas.openxmlformats.org/officeDocument/2006/relationships/image" Target="../media/image32.jpg"/><Relationship Id="rId1" Type="http://schemas.openxmlformats.org/officeDocument/2006/relationships/slideLayout" Target="../slideLayouts/slideLayout2.xml"/></Relationships>
</file>

<file path=ppt/slides/_rels/slide4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3.xml.rels><?xml version="1.0" encoding="UTF-8" standalone="yes"?>
<Relationships xmlns="http://schemas.openxmlformats.org/package/2006/relationships"><Relationship Id="rId2" Type="http://schemas.openxmlformats.org/officeDocument/2006/relationships/image" Target="../media/image33.tif"/><Relationship Id="rId1" Type="http://schemas.openxmlformats.org/officeDocument/2006/relationships/slideLayout" Target="../slideLayouts/slideLayout2.xml"/></Relationships>
</file>

<file path=ppt/slides/_rels/slide44.xml.rels><?xml version="1.0" encoding="UTF-8" standalone="yes"?>
<Relationships xmlns="http://schemas.openxmlformats.org/package/2006/relationships"><Relationship Id="rId2" Type="http://schemas.openxmlformats.org/officeDocument/2006/relationships/image" Target="../media/image33.tif"/><Relationship Id="rId1" Type="http://schemas.openxmlformats.org/officeDocument/2006/relationships/slideLayout" Target="../slideLayouts/slideLayout2.xml"/></Relationships>
</file>

<file path=ppt/slides/_rels/slide4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6.xml.rels><?xml version="1.0" encoding="UTF-8" standalone="yes"?>
<Relationships xmlns="http://schemas.openxmlformats.org/package/2006/relationships"><Relationship Id="rId3" Type="http://schemas.microsoft.com/office/2007/relationships/hdphoto" Target="../media/hdphoto1.wdp"/><Relationship Id="rId2" Type="http://schemas.openxmlformats.org/officeDocument/2006/relationships/image" Target="../media/image34.png"/><Relationship Id="rId1" Type="http://schemas.openxmlformats.org/officeDocument/2006/relationships/slideLayout" Target="../slideLayouts/slideLayout2.xml"/></Relationships>
</file>

<file path=ppt/slides/_rels/slide47.xml.rels><?xml version="1.0" encoding="UTF-8" standalone="yes"?>
<Relationships xmlns="http://schemas.openxmlformats.org/package/2006/relationships"><Relationship Id="rId2" Type="http://schemas.openxmlformats.org/officeDocument/2006/relationships/image" Target="../media/image35.png"/><Relationship Id="rId1" Type="http://schemas.openxmlformats.org/officeDocument/2006/relationships/slideLayout" Target="../slideLayouts/slideLayout2.xml"/></Relationships>
</file>

<file path=ppt/slides/_rels/slide48.xml.rels><?xml version="1.0" encoding="UTF-8" standalone="yes"?>
<Relationships xmlns="http://schemas.openxmlformats.org/package/2006/relationships"><Relationship Id="rId2" Type="http://schemas.openxmlformats.org/officeDocument/2006/relationships/image" Target="../media/image35.png"/><Relationship Id="rId1" Type="http://schemas.openxmlformats.org/officeDocument/2006/relationships/slideLayout" Target="../slideLayouts/slideLayout2.xml"/></Relationships>
</file>

<file path=ppt/slides/_rels/slide49.xml.rels><?xml version="1.0" encoding="UTF-8" standalone="yes"?>
<Relationships xmlns="http://schemas.openxmlformats.org/package/2006/relationships"><Relationship Id="rId2" Type="http://schemas.openxmlformats.org/officeDocument/2006/relationships/image" Target="../media/image36.JPG"/><Relationship Id="rId1" Type="http://schemas.openxmlformats.org/officeDocument/2006/relationships/slideLayout" Target="../slideLayouts/slideLayout2.xml"/></Relationships>
</file>

<file path=ppt/slides/_rels/slide50.xml.rels><?xml version="1.0" encoding="UTF-8" standalone="yes"?>
<Relationships xmlns="http://schemas.openxmlformats.org/package/2006/relationships"><Relationship Id="rId2" Type="http://schemas.openxmlformats.org/officeDocument/2006/relationships/image" Target="../media/image37.JPG"/><Relationship Id="rId1" Type="http://schemas.openxmlformats.org/officeDocument/2006/relationships/slideLayout" Target="../slideLayouts/slideLayout2.xml"/></Relationships>
</file>

<file path=ppt/slides/_rels/slide51.xml.rels><?xml version="1.0" encoding="UTF-8" standalone="yes"?>
<Relationships xmlns="http://schemas.openxmlformats.org/package/2006/relationships"><Relationship Id="rId2" Type="http://schemas.openxmlformats.org/officeDocument/2006/relationships/image" Target="../media/image38.jpeg"/><Relationship Id="rId1" Type="http://schemas.openxmlformats.org/officeDocument/2006/relationships/slideLayout" Target="../slideLayouts/slideLayout2.xml"/></Relationships>
</file>

<file path=ppt/slides/_rels/slide52.xml.rels><?xml version="1.0" encoding="UTF-8" standalone="yes"?>
<Relationships xmlns="http://schemas.openxmlformats.org/package/2006/relationships"><Relationship Id="rId2" Type="http://schemas.openxmlformats.org/officeDocument/2006/relationships/image" Target="../media/image39.jpeg"/><Relationship Id="rId1" Type="http://schemas.openxmlformats.org/officeDocument/2006/relationships/slideLayout" Target="../slideLayouts/slideLayout2.xml"/></Relationships>
</file>

<file path=ppt/slides/_rels/slide53.xml.rels><?xml version="1.0" encoding="UTF-8" standalone="yes"?>
<Relationships xmlns="http://schemas.openxmlformats.org/package/2006/relationships"><Relationship Id="rId2" Type="http://schemas.openxmlformats.org/officeDocument/2006/relationships/image" Target="../media/image40.jpeg"/><Relationship Id="rId1" Type="http://schemas.openxmlformats.org/officeDocument/2006/relationships/slideLayout" Target="../slideLayouts/slideLayout2.xml"/></Relationships>
</file>

<file path=ppt/slides/_rels/slide54.xml.rels><?xml version="1.0" encoding="UTF-8" standalone="yes"?>
<Relationships xmlns="http://schemas.openxmlformats.org/package/2006/relationships"><Relationship Id="rId2" Type="http://schemas.openxmlformats.org/officeDocument/2006/relationships/image" Target="../media/image41.jpeg"/><Relationship Id="rId1" Type="http://schemas.openxmlformats.org/officeDocument/2006/relationships/slideLayout" Target="../slideLayouts/slideLayout2.xml"/></Relationships>
</file>

<file path=ppt/slides/_rels/slide5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6.xml.rels><?xml version="1.0" encoding="UTF-8" standalone="yes"?>
<Relationships xmlns="http://schemas.openxmlformats.org/package/2006/relationships"><Relationship Id="rId2" Type="http://schemas.openxmlformats.org/officeDocument/2006/relationships/image" Target="../media/image42.png"/><Relationship Id="rId1" Type="http://schemas.openxmlformats.org/officeDocument/2006/relationships/slideLayout" Target="../slideLayouts/slideLayout2.xml"/></Relationships>
</file>

<file path=ppt/slides/_rels/slide5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8.xml.rels><?xml version="1.0" encoding="UTF-8" standalone="yes"?>
<Relationships xmlns="http://schemas.openxmlformats.org/package/2006/relationships"><Relationship Id="rId2" Type="http://schemas.openxmlformats.org/officeDocument/2006/relationships/image" Target="../media/image43.JPG"/><Relationship Id="rId1" Type="http://schemas.openxmlformats.org/officeDocument/2006/relationships/slideLayout" Target="../slideLayouts/slideLayout2.xml"/></Relationships>
</file>

<file path=ppt/slides/_rels/slide5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0.xml.rels><?xml version="1.0" encoding="UTF-8" standalone="yes"?>
<Relationships xmlns="http://schemas.openxmlformats.org/package/2006/relationships"><Relationship Id="rId2" Type="http://schemas.openxmlformats.org/officeDocument/2006/relationships/image" Target="../media/image44.png"/><Relationship Id="rId1" Type="http://schemas.openxmlformats.org/officeDocument/2006/relationships/slideLayout" Target="../slideLayouts/slideLayout2.xml"/></Relationships>
</file>

<file path=ppt/slides/_rels/slide6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2.xml.rels><?xml version="1.0" encoding="UTF-8" standalone="yes"?>
<Relationships xmlns="http://schemas.openxmlformats.org/package/2006/relationships"><Relationship Id="rId2" Type="http://schemas.openxmlformats.org/officeDocument/2006/relationships/image" Target="../media/image45.png"/><Relationship Id="rId1" Type="http://schemas.openxmlformats.org/officeDocument/2006/relationships/slideLayout" Target="../slideLayouts/slideLayout2.xml"/></Relationships>
</file>

<file path=ppt/slides/_rels/slide63.xml.rels><?xml version="1.0" encoding="UTF-8" standalone="yes"?>
<Relationships xmlns="http://schemas.openxmlformats.org/package/2006/relationships"><Relationship Id="rId2" Type="http://schemas.openxmlformats.org/officeDocument/2006/relationships/image" Target="../media/image46.png"/><Relationship Id="rId1" Type="http://schemas.openxmlformats.org/officeDocument/2006/relationships/slideLayout" Target="../slideLayouts/slideLayout2.xml"/></Relationships>
</file>

<file path=ppt/slides/_rels/slide64.xml.rels><?xml version="1.0" encoding="UTF-8" standalone="yes"?>
<Relationships xmlns="http://schemas.openxmlformats.org/package/2006/relationships"><Relationship Id="rId2" Type="http://schemas.openxmlformats.org/officeDocument/2006/relationships/image" Target="../media/image47.png"/><Relationship Id="rId1" Type="http://schemas.openxmlformats.org/officeDocument/2006/relationships/slideLayout" Target="../slideLayouts/slideLayout2.xml"/></Relationships>
</file>

<file path=ppt/slides/_rels/slide65.xml.rels><?xml version="1.0" encoding="UTF-8" standalone="yes"?>
<Relationships xmlns="http://schemas.openxmlformats.org/package/2006/relationships"><Relationship Id="rId2" Type="http://schemas.openxmlformats.org/officeDocument/2006/relationships/image" Target="../media/image48.jpg"/><Relationship Id="rId1" Type="http://schemas.openxmlformats.org/officeDocument/2006/relationships/slideLayout" Target="../slideLayouts/slideLayout2.xml"/></Relationships>
</file>

<file path=ppt/slides/_rels/slide66.xml.rels><?xml version="1.0" encoding="UTF-8" standalone="yes"?>
<Relationships xmlns="http://schemas.openxmlformats.org/package/2006/relationships"><Relationship Id="rId2" Type="http://schemas.openxmlformats.org/officeDocument/2006/relationships/image" Target="../media/image49.jpg"/><Relationship Id="rId1" Type="http://schemas.openxmlformats.org/officeDocument/2006/relationships/slideLayout" Target="../slideLayouts/slideLayout2.xml"/></Relationships>
</file>

<file path=ppt/slides/_rels/slide67.xml.rels><?xml version="1.0" encoding="UTF-8" standalone="yes"?>
<Relationships xmlns="http://schemas.openxmlformats.org/package/2006/relationships"><Relationship Id="rId3" Type="http://schemas.microsoft.com/office/2007/relationships/hdphoto" Target="../media/hdphoto2.wdp"/><Relationship Id="rId2" Type="http://schemas.openxmlformats.org/officeDocument/2006/relationships/image" Target="../media/image50.jpeg"/><Relationship Id="rId1" Type="http://schemas.openxmlformats.org/officeDocument/2006/relationships/slideLayout" Target="../slideLayouts/slideLayout2.xml"/></Relationships>
</file>

<file path=ppt/slides/_rels/slide6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9.xml.rels><?xml version="1.0" encoding="UTF-8" standalone="yes"?>
<Relationships xmlns="http://schemas.openxmlformats.org/package/2006/relationships"><Relationship Id="rId3" Type="http://schemas.openxmlformats.org/officeDocument/2006/relationships/image" Target="../media/image42.png"/><Relationship Id="rId2" Type="http://schemas.openxmlformats.org/officeDocument/2006/relationships/image" Target="../media/image51.tif"/><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p:txBody>
          <a:bodyPr>
            <a:normAutofit fontScale="90000"/>
          </a:bodyPr>
          <a:lstStyle/>
          <a:p>
            <a:r>
              <a:rPr lang="en-US" dirty="0"/>
              <a:t>How to do NPGS (Nabity* Pattern Generation System) Electron beam lithography</a:t>
            </a:r>
          </a:p>
        </p:txBody>
      </p:sp>
      <p:sp>
        <p:nvSpPr>
          <p:cNvPr id="3" name="Subtitle 2"/>
          <p:cNvSpPr>
            <a:spLocks noGrp="1"/>
          </p:cNvSpPr>
          <p:nvPr>
            <p:ph type="subTitle" idx="1"/>
          </p:nvPr>
        </p:nvSpPr>
        <p:spPr/>
        <p:txBody>
          <a:bodyPr/>
          <a:lstStyle/>
          <a:p>
            <a:r>
              <a:rPr lang="en-US" dirty="0"/>
              <a:t>Pete </a:t>
            </a:r>
            <a:r>
              <a:rPr lang="en-US" dirty="0" err="1"/>
              <a:t>Eschbach</a:t>
            </a:r>
            <a:endParaRPr lang="en-US" dirty="0"/>
          </a:p>
          <a:p>
            <a:r>
              <a:rPr lang="en-US" dirty="0"/>
              <a:t>OSU EM Facility</a:t>
            </a:r>
          </a:p>
        </p:txBody>
      </p:sp>
      <p:sp>
        <p:nvSpPr>
          <p:cNvPr id="4" name="TextBox 3"/>
          <p:cNvSpPr txBox="1"/>
          <p:nvPr/>
        </p:nvSpPr>
        <p:spPr>
          <a:xfrm>
            <a:off x="1266092" y="5517662"/>
            <a:ext cx="9902093" cy="1200329"/>
          </a:xfrm>
          <a:prstGeom prst="rect">
            <a:avLst/>
          </a:prstGeom>
          <a:noFill/>
        </p:spPr>
        <p:txBody>
          <a:bodyPr wrap="square" rtlCol="0">
            <a:spAutoFit/>
          </a:bodyPr>
          <a:lstStyle/>
          <a:p>
            <a:r>
              <a:rPr lang="en-US" dirty="0"/>
              <a:t>Joe Nabity, the creator of the NPGS, was here August 28 – Sept 1</a:t>
            </a:r>
            <a:r>
              <a:rPr lang="en-US" baseline="30000" dirty="0"/>
              <a:t>st</a:t>
            </a:r>
            <a:r>
              <a:rPr lang="en-US" dirty="0"/>
              <a:t> 2016.  He upgraded the software, tuned up the beam blanker, and updated system settings.  We then wrote 20 to 25 nm lines in PMMA with the Quanta 3D and so we can assure you the system works very well using Joe’s setup and the run files of those dates.  Align.rf6 also works very well.  Pete has tested it since that time.  </a:t>
            </a:r>
          </a:p>
        </p:txBody>
      </p:sp>
    </p:spTree>
    <p:extLst>
      <p:ext uri="{BB962C8B-B14F-4D97-AF65-F5344CB8AC3E}">
        <p14:creationId xmlns:p14="http://schemas.microsoft.com/office/powerpoint/2010/main" val="1798037913"/>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US" dirty="0"/>
              <a:t>Insert Lithography holder with scratched PMMA and focus area and Black hole (Faraday cup).</a:t>
            </a:r>
          </a:p>
        </p:txBody>
      </p:sp>
      <p:pic>
        <p:nvPicPr>
          <p:cNvPr id="3" name="Content Placeholder 2"/>
          <p:cNvPicPr>
            <a:picLocks noGrp="1" noChangeAspect="1"/>
          </p:cNvPicPr>
          <p:nvPr>
            <p:ph idx="1"/>
          </p:nvPr>
        </p:nvPicPr>
        <p:blipFill>
          <a:blip r:embed="rId2">
            <a:extLst>
              <a:ext uri="{28A0092B-C50C-407E-A947-70E740481C1C}">
                <a14:useLocalDpi xmlns:a14="http://schemas.microsoft.com/office/drawing/2010/main" val="0"/>
              </a:ext>
            </a:extLst>
          </a:blip>
          <a:stretch>
            <a:fillRect/>
          </a:stretch>
        </p:blipFill>
        <p:spPr>
          <a:xfrm>
            <a:off x="3195108" y="1825625"/>
            <a:ext cx="5801783" cy="4351338"/>
          </a:xfrm>
        </p:spPr>
      </p:pic>
      <p:sp>
        <p:nvSpPr>
          <p:cNvPr id="4" name="TextBox 3"/>
          <p:cNvSpPr txBox="1"/>
          <p:nvPr/>
        </p:nvSpPr>
        <p:spPr>
          <a:xfrm>
            <a:off x="9347200" y="2336800"/>
            <a:ext cx="2289908" cy="1477328"/>
          </a:xfrm>
          <a:prstGeom prst="rect">
            <a:avLst/>
          </a:prstGeom>
          <a:noFill/>
        </p:spPr>
        <p:txBody>
          <a:bodyPr wrap="square" rtlCol="0">
            <a:spAutoFit/>
          </a:bodyPr>
          <a:lstStyle/>
          <a:p>
            <a:r>
              <a:rPr lang="en-US" dirty="0"/>
              <a:t>You will need these tools: screwdriver and our high quality diamond scribe (Teresa’s office)</a:t>
            </a:r>
          </a:p>
        </p:txBody>
      </p:sp>
      <p:cxnSp>
        <p:nvCxnSpPr>
          <p:cNvPr id="7" name="Straight Arrow Connector 6"/>
          <p:cNvCxnSpPr/>
          <p:nvPr/>
        </p:nvCxnSpPr>
        <p:spPr>
          <a:xfrm flipH="1" flipV="1">
            <a:off x="6775938" y="2086708"/>
            <a:ext cx="2633785" cy="1250461"/>
          </a:xfrm>
          <a:prstGeom prst="straightConnector1">
            <a:avLst/>
          </a:prstGeom>
          <a:ln>
            <a:tailEnd type="triangle"/>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710928135"/>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Find scratch tip at low current and low mag, write down the coordinates</a:t>
            </a:r>
          </a:p>
        </p:txBody>
      </p:sp>
      <p:pic>
        <p:nvPicPr>
          <p:cNvPr id="4" name="Content Placeholder 3"/>
          <p:cNvPicPr>
            <a:picLocks noGrp="1" noChangeAspect="1"/>
          </p:cNvPicPr>
          <p:nvPr>
            <p:ph idx="1"/>
          </p:nvPr>
        </p:nvPicPr>
        <p:blipFill>
          <a:blip r:embed="rId2">
            <a:extLst>
              <a:ext uri="{28A0092B-C50C-407E-A947-70E740481C1C}">
                <a14:useLocalDpi xmlns:a14="http://schemas.microsoft.com/office/drawing/2010/main" val="0"/>
              </a:ext>
            </a:extLst>
          </a:blip>
          <a:stretch>
            <a:fillRect/>
          </a:stretch>
        </p:blipFill>
        <p:spPr>
          <a:xfrm>
            <a:off x="747973" y="1966302"/>
            <a:ext cx="4725100" cy="4351338"/>
          </a:xfrm>
        </p:spPr>
      </p:pic>
      <p:pic>
        <p:nvPicPr>
          <p:cNvPr id="5" name="Content Placeholder 3"/>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5867970" y="1966302"/>
            <a:ext cx="5801783" cy="4351338"/>
          </a:xfrm>
          <a:prstGeom prst="rect">
            <a:avLst/>
          </a:prstGeom>
        </p:spPr>
      </p:pic>
    </p:spTree>
    <p:extLst>
      <p:ext uri="{BB962C8B-B14F-4D97-AF65-F5344CB8AC3E}">
        <p14:creationId xmlns:p14="http://schemas.microsoft.com/office/powerpoint/2010/main" val="218022145"/>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US" dirty="0"/>
              <a:t>Use XT align to rotate stage to make the cleaved edge Horizontal – aids in finding your patterned area(s) later</a:t>
            </a:r>
          </a:p>
        </p:txBody>
      </p:sp>
      <p:pic>
        <p:nvPicPr>
          <p:cNvPr id="6" name="Content Placeholder 3"/>
          <p:cNvPicPr>
            <a:picLocks noGrp="1" noChangeAspect="1"/>
          </p:cNvPicPr>
          <p:nvPr>
            <p:ph idx="1"/>
          </p:nvPr>
        </p:nvPicPr>
        <p:blipFill>
          <a:blip r:embed="rId2">
            <a:extLst>
              <a:ext uri="{28A0092B-C50C-407E-A947-70E740481C1C}">
                <a14:useLocalDpi xmlns:a14="http://schemas.microsoft.com/office/drawing/2010/main" val="0"/>
              </a:ext>
            </a:extLst>
          </a:blip>
          <a:stretch>
            <a:fillRect/>
          </a:stretch>
        </p:blipFill>
        <p:spPr>
          <a:xfrm>
            <a:off x="3733450" y="1825625"/>
            <a:ext cx="4725100" cy="4351338"/>
          </a:xfrm>
        </p:spPr>
      </p:pic>
      <p:sp>
        <p:nvSpPr>
          <p:cNvPr id="7" name="TextBox 6"/>
          <p:cNvSpPr txBox="1"/>
          <p:nvPr/>
        </p:nvSpPr>
        <p:spPr>
          <a:xfrm>
            <a:off x="4786009" y="2957209"/>
            <a:ext cx="3307404" cy="369332"/>
          </a:xfrm>
          <a:prstGeom prst="rect">
            <a:avLst/>
          </a:prstGeom>
          <a:noFill/>
        </p:spPr>
        <p:txBody>
          <a:bodyPr wrap="square" rtlCol="0">
            <a:spAutoFit/>
          </a:bodyPr>
          <a:lstStyle/>
          <a:p>
            <a:r>
              <a:rPr lang="en-US" dirty="0"/>
              <a:t>Cleave face</a:t>
            </a:r>
          </a:p>
        </p:txBody>
      </p:sp>
      <p:sp>
        <p:nvSpPr>
          <p:cNvPr id="8" name="TextBox 7"/>
          <p:cNvSpPr txBox="1"/>
          <p:nvPr/>
        </p:nvSpPr>
        <p:spPr>
          <a:xfrm>
            <a:off x="4990289" y="2081719"/>
            <a:ext cx="3468261" cy="369332"/>
          </a:xfrm>
          <a:prstGeom prst="rect">
            <a:avLst/>
          </a:prstGeom>
          <a:noFill/>
        </p:spPr>
        <p:txBody>
          <a:bodyPr wrap="square" rtlCol="0">
            <a:spAutoFit/>
          </a:bodyPr>
          <a:lstStyle/>
          <a:p>
            <a:r>
              <a:rPr lang="en-US" dirty="0">
                <a:solidFill>
                  <a:schemeClr val="bg1"/>
                </a:solidFill>
              </a:rPr>
              <a:t>Al post</a:t>
            </a:r>
          </a:p>
        </p:txBody>
      </p:sp>
      <p:sp>
        <p:nvSpPr>
          <p:cNvPr id="9" name="TextBox 8"/>
          <p:cNvSpPr txBox="1"/>
          <p:nvPr/>
        </p:nvSpPr>
        <p:spPr>
          <a:xfrm>
            <a:off x="4299626" y="4387174"/>
            <a:ext cx="1488331" cy="369332"/>
          </a:xfrm>
          <a:prstGeom prst="rect">
            <a:avLst/>
          </a:prstGeom>
          <a:noFill/>
        </p:spPr>
        <p:txBody>
          <a:bodyPr wrap="square" rtlCol="0">
            <a:spAutoFit/>
          </a:bodyPr>
          <a:lstStyle/>
          <a:p>
            <a:r>
              <a:rPr lang="en-US" dirty="0">
                <a:solidFill>
                  <a:schemeClr val="bg1"/>
                </a:solidFill>
              </a:rPr>
              <a:t>PMMA on Si</a:t>
            </a:r>
          </a:p>
        </p:txBody>
      </p:sp>
    </p:spTree>
    <p:extLst>
      <p:ext uri="{BB962C8B-B14F-4D97-AF65-F5344CB8AC3E}">
        <p14:creationId xmlns:p14="http://schemas.microsoft.com/office/powerpoint/2010/main" val="3253330900"/>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838200" y="365125"/>
            <a:ext cx="11049000" cy="1325563"/>
          </a:xfrm>
        </p:spPr>
        <p:txBody>
          <a:bodyPr>
            <a:normAutofit fontScale="90000"/>
          </a:bodyPr>
          <a:lstStyle/>
          <a:p>
            <a:r>
              <a:rPr lang="en-US" dirty="0"/>
              <a:t>Start NPGS, hit 2 on KVM (keyboard, video mouse) switch.  Click NPGS on monitor of second computer</a:t>
            </a:r>
          </a:p>
        </p:txBody>
      </p:sp>
      <p:pic>
        <p:nvPicPr>
          <p:cNvPr id="4" name="Content Placeholder 3"/>
          <p:cNvPicPr>
            <a:picLocks noGrp="1" noChangeAspect="1"/>
          </p:cNvPicPr>
          <p:nvPr>
            <p:ph idx="1"/>
          </p:nvPr>
        </p:nvPicPr>
        <p:blipFill>
          <a:blip r:embed="rId2">
            <a:extLst>
              <a:ext uri="{28A0092B-C50C-407E-A947-70E740481C1C}">
                <a14:useLocalDpi xmlns:a14="http://schemas.microsoft.com/office/drawing/2010/main" val="0"/>
              </a:ext>
            </a:extLst>
          </a:blip>
          <a:stretch>
            <a:fillRect/>
          </a:stretch>
        </p:blipFill>
        <p:spPr>
          <a:xfrm>
            <a:off x="3195108" y="1825625"/>
            <a:ext cx="5801783" cy="4351338"/>
          </a:xfrm>
        </p:spPr>
      </p:pic>
      <p:sp>
        <p:nvSpPr>
          <p:cNvPr id="5" name="TextBox 4"/>
          <p:cNvSpPr txBox="1"/>
          <p:nvPr/>
        </p:nvSpPr>
        <p:spPr>
          <a:xfrm>
            <a:off x="78154" y="2282092"/>
            <a:ext cx="2883877" cy="1754326"/>
          </a:xfrm>
          <a:prstGeom prst="rect">
            <a:avLst/>
          </a:prstGeom>
          <a:noFill/>
        </p:spPr>
        <p:txBody>
          <a:bodyPr wrap="square" rtlCol="0">
            <a:spAutoFit/>
          </a:bodyPr>
          <a:lstStyle/>
          <a:p>
            <a:r>
              <a:rPr lang="en-US" dirty="0"/>
              <a:t>It is normal to see this black window, it means the Digital to Analog Converter (that converts your pattern to a writable pattern) is calibrating. </a:t>
            </a:r>
          </a:p>
        </p:txBody>
      </p:sp>
    </p:spTree>
    <p:extLst>
      <p:ext uri="{BB962C8B-B14F-4D97-AF65-F5344CB8AC3E}">
        <p14:creationId xmlns:p14="http://schemas.microsoft.com/office/powerpoint/2010/main" val="1934808208"/>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72829" y="365125"/>
            <a:ext cx="10846341" cy="1325563"/>
          </a:xfrm>
        </p:spPr>
        <p:txBody>
          <a:bodyPr/>
          <a:lstStyle/>
          <a:p>
            <a:r>
              <a:rPr lang="en-US" dirty="0"/>
              <a:t>Focus on gold TEM grid at 10  mm working distance and link</a:t>
            </a:r>
          </a:p>
        </p:txBody>
      </p:sp>
      <p:pic>
        <p:nvPicPr>
          <p:cNvPr id="4" name="Content Placeholder 3"/>
          <p:cNvPicPr>
            <a:picLocks noGrp="1" noChangeAspect="1"/>
          </p:cNvPicPr>
          <p:nvPr>
            <p:ph idx="1"/>
          </p:nvPr>
        </p:nvPicPr>
        <p:blipFill>
          <a:blip r:embed="rId2">
            <a:extLst>
              <a:ext uri="{28A0092B-C50C-407E-A947-70E740481C1C}">
                <a14:useLocalDpi xmlns:a14="http://schemas.microsoft.com/office/drawing/2010/main" val="0"/>
              </a:ext>
            </a:extLst>
          </a:blip>
          <a:stretch>
            <a:fillRect/>
          </a:stretch>
        </p:blipFill>
        <p:spPr>
          <a:xfrm>
            <a:off x="3733450" y="1825625"/>
            <a:ext cx="4725100" cy="4351338"/>
          </a:xfrm>
        </p:spPr>
      </p:pic>
    </p:spTree>
    <p:extLst>
      <p:ext uri="{BB962C8B-B14F-4D97-AF65-F5344CB8AC3E}">
        <p14:creationId xmlns:p14="http://schemas.microsoft.com/office/powerpoint/2010/main" val="1180713421"/>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Now type in 5.5 mm on Z height, watch camera . Now unlink stage!</a:t>
            </a:r>
          </a:p>
        </p:txBody>
      </p:sp>
      <p:pic>
        <p:nvPicPr>
          <p:cNvPr id="4" name="Content Placeholder 3"/>
          <p:cNvPicPr>
            <a:picLocks noGrp="1" noChangeAspect="1"/>
          </p:cNvPicPr>
          <p:nvPr>
            <p:ph idx="1"/>
          </p:nvPr>
        </p:nvPicPr>
        <p:blipFill>
          <a:blip r:embed="rId2">
            <a:extLst>
              <a:ext uri="{28A0092B-C50C-407E-A947-70E740481C1C}">
                <a14:useLocalDpi xmlns:a14="http://schemas.microsoft.com/office/drawing/2010/main" val="0"/>
              </a:ext>
            </a:extLst>
          </a:blip>
          <a:stretch>
            <a:fillRect/>
          </a:stretch>
        </p:blipFill>
        <p:spPr>
          <a:xfrm>
            <a:off x="3195108" y="1825625"/>
            <a:ext cx="5801783" cy="4351338"/>
          </a:xfrm>
        </p:spPr>
      </p:pic>
    </p:spTree>
    <p:extLst>
      <p:ext uri="{BB962C8B-B14F-4D97-AF65-F5344CB8AC3E}">
        <p14:creationId xmlns:p14="http://schemas.microsoft.com/office/powerpoint/2010/main" val="1780888972"/>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In NPGS software click on 6 mm WD button</a:t>
            </a:r>
          </a:p>
        </p:txBody>
      </p:sp>
      <p:sp>
        <p:nvSpPr>
          <p:cNvPr id="3" name="Content Placeholder 2"/>
          <p:cNvSpPr>
            <a:spLocks noGrp="1"/>
          </p:cNvSpPr>
          <p:nvPr>
            <p:ph idx="1"/>
          </p:nvPr>
        </p:nvSpPr>
        <p:spPr/>
        <p:txBody>
          <a:bodyPr/>
          <a:lstStyle/>
          <a:p>
            <a:r>
              <a:rPr lang="en-US" dirty="0"/>
              <a:t>This sets the microscope working distance to 6 mm </a:t>
            </a:r>
          </a:p>
        </p:txBody>
      </p:sp>
      <p:pic>
        <p:nvPicPr>
          <p:cNvPr id="5" name="Picture 4"/>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2263148" y="2297723"/>
            <a:ext cx="5884389" cy="4413292"/>
          </a:xfrm>
          <a:prstGeom prst="rect">
            <a:avLst/>
          </a:prstGeom>
        </p:spPr>
      </p:pic>
      <p:sp>
        <p:nvSpPr>
          <p:cNvPr id="6" name="Oval 5"/>
          <p:cNvSpPr/>
          <p:nvPr/>
        </p:nvSpPr>
        <p:spPr>
          <a:xfrm>
            <a:off x="3759200" y="5220677"/>
            <a:ext cx="789354" cy="257908"/>
          </a:xfrm>
          <a:prstGeom prst="ellipse">
            <a:avLst/>
          </a:prstGeom>
          <a:noFill/>
          <a:ln w="76200">
            <a:solidFill>
              <a:srgbClr val="FF00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680912287"/>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838199" y="365125"/>
            <a:ext cx="11189677" cy="1325563"/>
          </a:xfrm>
        </p:spPr>
        <p:txBody>
          <a:bodyPr>
            <a:normAutofit fontScale="90000"/>
          </a:bodyPr>
          <a:lstStyle/>
          <a:p>
            <a:r>
              <a:rPr lang="en-US" dirty="0"/>
              <a:t>Use run file editor to find your pre set current for PMMA, generally 35 </a:t>
            </a:r>
            <a:r>
              <a:rPr lang="en-US" dirty="0" err="1"/>
              <a:t>pA.</a:t>
            </a:r>
            <a:r>
              <a:rPr lang="en-US" dirty="0"/>
              <a:t>  Select this aperture and 30kV.  Thirty kV gives a very narrow neck of scattering in 100 nm thick PMMA.</a:t>
            </a:r>
          </a:p>
        </p:txBody>
      </p:sp>
      <p:pic>
        <p:nvPicPr>
          <p:cNvPr id="6" name="Content Placeholder 5"/>
          <p:cNvPicPr>
            <a:picLocks noGrp="1" noChangeAspect="1"/>
          </p:cNvPicPr>
          <p:nvPr>
            <p:ph idx="1"/>
          </p:nvPr>
        </p:nvPicPr>
        <p:blipFill>
          <a:blip r:embed="rId2">
            <a:extLst>
              <a:ext uri="{28A0092B-C50C-407E-A947-70E740481C1C}">
                <a14:useLocalDpi xmlns:a14="http://schemas.microsoft.com/office/drawing/2010/main" val="0"/>
              </a:ext>
            </a:extLst>
          </a:blip>
          <a:stretch>
            <a:fillRect/>
          </a:stretch>
        </p:blipFill>
        <p:spPr>
          <a:xfrm>
            <a:off x="2788708" y="2200763"/>
            <a:ext cx="5801783" cy="4351338"/>
          </a:xfrm>
        </p:spPr>
      </p:pic>
      <p:sp>
        <p:nvSpPr>
          <p:cNvPr id="7" name="Oval 6"/>
          <p:cNvSpPr/>
          <p:nvPr/>
        </p:nvSpPr>
        <p:spPr>
          <a:xfrm>
            <a:off x="5181600" y="2328985"/>
            <a:ext cx="1414585" cy="390769"/>
          </a:xfrm>
          <a:prstGeom prst="ellipse">
            <a:avLst/>
          </a:prstGeom>
          <a:noFill/>
          <a:ln w="76200">
            <a:solidFill>
              <a:srgbClr val="FF00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241581454"/>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908539" y="365125"/>
            <a:ext cx="10515600" cy="1325563"/>
          </a:xfrm>
        </p:spPr>
        <p:txBody>
          <a:bodyPr>
            <a:normAutofit fontScale="90000"/>
          </a:bodyPr>
          <a:lstStyle/>
          <a:p>
            <a:r>
              <a:rPr lang="en-US" dirty="0"/>
              <a:t>Now focus with Z height on CCD camera page using mouse or alternately using Z knob on stage. Update stage position for Gold. </a:t>
            </a:r>
          </a:p>
        </p:txBody>
      </p:sp>
      <p:pic>
        <p:nvPicPr>
          <p:cNvPr id="4" name="Content Placeholder 3"/>
          <p:cNvPicPr>
            <a:picLocks noGrp="1" noChangeAspect="1"/>
          </p:cNvPicPr>
          <p:nvPr>
            <p:ph idx="1"/>
          </p:nvPr>
        </p:nvPicPr>
        <p:blipFill>
          <a:blip r:embed="rId2">
            <a:extLst>
              <a:ext uri="{28A0092B-C50C-407E-A947-70E740481C1C}">
                <a14:useLocalDpi xmlns:a14="http://schemas.microsoft.com/office/drawing/2010/main" val="0"/>
              </a:ext>
            </a:extLst>
          </a:blip>
          <a:stretch>
            <a:fillRect/>
          </a:stretch>
        </p:blipFill>
        <p:spPr>
          <a:xfrm>
            <a:off x="561323" y="2263287"/>
            <a:ext cx="5801783" cy="4351338"/>
          </a:xfrm>
        </p:spPr>
      </p:pic>
    </p:spTree>
    <p:extLst>
      <p:ext uri="{BB962C8B-B14F-4D97-AF65-F5344CB8AC3E}">
        <p14:creationId xmlns:p14="http://schemas.microsoft.com/office/powerpoint/2010/main" val="919986759"/>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US" dirty="0"/>
              <a:t>Now drive to Gold TEM grid for fine focus and </a:t>
            </a:r>
            <a:r>
              <a:rPr lang="en-US" dirty="0" err="1"/>
              <a:t>Stigmate</a:t>
            </a:r>
            <a:r>
              <a:rPr lang="en-US" dirty="0"/>
              <a:t> carefully at 100,000x or above.  Optional use </a:t>
            </a:r>
            <a:r>
              <a:rPr lang="en-US" dirty="0" err="1"/>
              <a:t>Pg_Optimize</a:t>
            </a:r>
            <a:r>
              <a:rPr lang="en-US" dirty="0"/>
              <a:t> at 400kx or above to arrive at the best </a:t>
            </a:r>
            <a:r>
              <a:rPr lang="en-US" dirty="0" err="1"/>
              <a:t>stigmator</a:t>
            </a:r>
            <a:r>
              <a:rPr lang="en-US" dirty="0"/>
              <a:t> values. </a:t>
            </a:r>
          </a:p>
        </p:txBody>
      </p:sp>
      <p:pic>
        <p:nvPicPr>
          <p:cNvPr id="5" name="Picture 4"/>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3522409" y="2117969"/>
            <a:ext cx="5147181" cy="4740031"/>
          </a:xfrm>
          <a:prstGeom prst="rect">
            <a:avLst/>
          </a:prstGeom>
        </p:spPr>
      </p:pic>
      <p:sp>
        <p:nvSpPr>
          <p:cNvPr id="7" name="TextBox 6"/>
          <p:cNvSpPr txBox="1"/>
          <p:nvPr/>
        </p:nvSpPr>
        <p:spPr>
          <a:xfrm>
            <a:off x="8847015" y="3571631"/>
            <a:ext cx="2836985" cy="1477328"/>
          </a:xfrm>
          <a:prstGeom prst="rect">
            <a:avLst/>
          </a:prstGeom>
          <a:noFill/>
        </p:spPr>
        <p:txBody>
          <a:bodyPr wrap="square" rtlCol="0">
            <a:spAutoFit/>
          </a:bodyPr>
          <a:lstStyle/>
          <a:p>
            <a:r>
              <a:rPr lang="en-US" dirty="0"/>
              <a:t>This was 200,000x image.  The gold particles should be very sharp, even the smallest ones that are 10 nm in diameter. </a:t>
            </a:r>
          </a:p>
        </p:txBody>
      </p:sp>
    </p:spTree>
    <p:extLst>
      <p:ext uri="{BB962C8B-B14F-4D97-AF65-F5344CB8AC3E}">
        <p14:creationId xmlns:p14="http://schemas.microsoft.com/office/powerpoint/2010/main" val="1824002017"/>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US" dirty="0"/>
              <a:t>Mark the gold  stage position.  You should not change the </a:t>
            </a:r>
            <a:r>
              <a:rPr lang="en-US" dirty="0" err="1"/>
              <a:t>stigmation</a:t>
            </a:r>
            <a:r>
              <a:rPr lang="en-US" dirty="0"/>
              <a:t> values from now on. </a:t>
            </a:r>
          </a:p>
        </p:txBody>
      </p:sp>
      <p:pic>
        <p:nvPicPr>
          <p:cNvPr id="4" name="Content Placeholder 3"/>
          <p:cNvPicPr>
            <a:picLocks noGrp="1" noChangeAspect="1"/>
          </p:cNvPicPr>
          <p:nvPr>
            <p:ph idx="1"/>
          </p:nvPr>
        </p:nvPicPr>
        <p:blipFill>
          <a:blip r:embed="rId2">
            <a:extLst>
              <a:ext uri="{28A0092B-C50C-407E-A947-70E740481C1C}">
                <a14:useLocalDpi xmlns:a14="http://schemas.microsoft.com/office/drawing/2010/main" val="0"/>
              </a:ext>
            </a:extLst>
          </a:blip>
          <a:stretch>
            <a:fillRect/>
          </a:stretch>
        </p:blipFill>
        <p:spPr>
          <a:xfrm>
            <a:off x="2962627" y="1584085"/>
            <a:ext cx="6128723" cy="4902979"/>
          </a:xfrm>
          <a:prstGeom prst="rect">
            <a:avLst/>
          </a:prstGeom>
        </p:spPr>
      </p:pic>
    </p:spTree>
    <p:extLst>
      <p:ext uri="{BB962C8B-B14F-4D97-AF65-F5344CB8AC3E}">
        <p14:creationId xmlns:p14="http://schemas.microsoft.com/office/powerpoint/2010/main" val="2944890841"/>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US" dirty="0"/>
              <a:t>Drive stage to </a:t>
            </a:r>
            <a:r>
              <a:rPr lang="en-US" dirty="0" err="1"/>
              <a:t>Farday</a:t>
            </a:r>
            <a:r>
              <a:rPr lang="en-US" dirty="0"/>
              <a:t> cup, think of where it was relative to gold when loaded then rotate that position in your mind 90 degrees</a:t>
            </a:r>
          </a:p>
        </p:txBody>
      </p:sp>
      <p:pic>
        <p:nvPicPr>
          <p:cNvPr id="4" name="Content Placeholder 3"/>
          <p:cNvPicPr>
            <a:picLocks noGrp="1" noChangeAspect="1"/>
          </p:cNvPicPr>
          <p:nvPr>
            <p:ph idx="1"/>
          </p:nvPr>
        </p:nvPicPr>
        <p:blipFill>
          <a:blip r:embed="rId2">
            <a:extLst>
              <a:ext uri="{28A0092B-C50C-407E-A947-70E740481C1C}">
                <a14:useLocalDpi xmlns:a14="http://schemas.microsoft.com/office/drawing/2010/main" val="0"/>
              </a:ext>
            </a:extLst>
          </a:blip>
          <a:stretch>
            <a:fillRect/>
          </a:stretch>
        </p:blipFill>
        <p:spPr>
          <a:xfrm>
            <a:off x="3733450" y="1825625"/>
            <a:ext cx="4725100" cy="4351338"/>
          </a:xfrm>
        </p:spPr>
      </p:pic>
    </p:spTree>
    <p:extLst>
      <p:ext uri="{BB962C8B-B14F-4D97-AF65-F5344CB8AC3E}">
        <p14:creationId xmlns:p14="http://schemas.microsoft.com/office/powerpoint/2010/main" val="3232616496"/>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US" dirty="0"/>
              <a:t>Mag up on Faraday cup and measure current.  You should first hit Auto Zero on </a:t>
            </a:r>
            <a:r>
              <a:rPr lang="en-US" dirty="0" err="1"/>
              <a:t>Keithley</a:t>
            </a:r>
            <a:r>
              <a:rPr lang="en-US" dirty="0"/>
              <a:t> </a:t>
            </a:r>
            <a:r>
              <a:rPr lang="en-US" dirty="0" err="1"/>
              <a:t>ebeam</a:t>
            </a:r>
            <a:r>
              <a:rPr lang="en-US" dirty="0"/>
              <a:t> electrometer with beam not on cup</a:t>
            </a:r>
          </a:p>
        </p:txBody>
      </p:sp>
      <p:pic>
        <p:nvPicPr>
          <p:cNvPr id="4" name="Content Placeholder 3"/>
          <p:cNvPicPr>
            <a:picLocks noGrp="1" noChangeAspect="1"/>
          </p:cNvPicPr>
          <p:nvPr>
            <p:ph idx="1"/>
          </p:nvPr>
        </p:nvPicPr>
        <p:blipFill>
          <a:blip r:embed="rId2">
            <a:extLst>
              <a:ext uri="{28A0092B-C50C-407E-A947-70E740481C1C}">
                <a14:useLocalDpi xmlns:a14="http://schemas.microsoft.com/office/drawing/2010/main" val="0"/>
              </a:ext>
            </a:extLst>
          </a:blip>
          <a:stretch>
            <a:fillRect/>
          </a:stretch>
        </p:blipFill>
        <p:spPr>
          <a:xfrm>
            <a:off x="838200" y="1935041"/>
            <a:ext cx="4725100" cy="4351338"/>
          </a:xfrm>
        </p:spPr>
      </p:pic>
      <p:pic>
        <p:nvPicPr>
          <p:cNvPr id="5" name="Picture 4"/>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5871135" y="1935041"/>
            <a:ext cx="4725100" cy="4351338"/>
          </a:xfrm>
          <a:prstGeom prst="rect">
            <a:avLst/>
          </a:prstGeom>
        </p:spPr>
      </p:pic>
      <p:sp>
        <p:nvSpPr>
          <p:cNvPr id="6" name="TextBox 5"/>
          <p:cNvSpPr txBox="1"/>
          <p:nvPr/>
        </p:nvSpPr>
        <p:spPr>
          <a:xfrm>
            <a:off x="1242646" y="6432062"/>
            <a:ext cx="3282462" cy="369332"/>
          </a:xfrm>
          <a:prstGeom prst="rect">
            <a:avLst/>
          </a:prstGeom>
          <a:noFill/>
        </p:spPr>
        <p:txBody>
          <a:bodyPr wrap="square" rtlCol="0">
            <a:spAutoFit/>
          </a:bodyPr>
          <a:lstStyle/>
          <a:p>
            <a:r>
              <a:rPr lang="en-US" dirty="0"/>
              <a:t>Almost enough magnification</a:t>
            </a:r>
          </a:p>
        </p:txBody>
      </p:sp>
      <p:sp>
        <p:nvSpPr>
          <p:cNvPr id="7" name="TextBox 6"/>
          <p:cNvSpPr txBox="1"/>
          <p:nvPr/>
        </p:nvSpPr>
        <p:spPr>
          <a:xfrm>
            <a:off x="5720862" y="6432062"/>
            <a:ext cx="6471138" cy="369332"/>
          </a:xfrm>
          <a:prstGeom prst="rect">
            <a:avLst/>
          </a:prstGeom>
          <a:noFill/>
        </p:spPr>
        <p:txBody>
          <a:bodyPr wrap="square" rtlCol="0">
            <a:spAutoFit/>
          </a:bodyPr>
          <a:lstStyle/>
          <a:p>
            <a:r>
              <a:rPr lang="en-US" dirty="0"/>
              <a:t>This is beautiful, you are in the center of Faraday cup, a black hole</a:t>
            </a:r>
          </a:p>
        </p:txBody>
      </p:sp>
    </p:spTree>
    <p:extLst>
      <p:ext uri="{BB962C8B-B14F-4D97-AF65-F5344CB8AC3E}">
        <p14:creationId xmlns:p14="http://schemas.microsoft.com/office/powerpoint/2010/main" val="3734207153"/>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US" dirty="0"/>
              <a:t>Enter the measured current value in Run file editor for your file (click on pattern) in NPGS. Should be close to 35 </a:t>
            </a:r>
            <a:r>
              <a:rPr lang="en-US" dirty="0" err="1"/>
              <a:t>pA</a:t>
            </a:r>
            <a:r>
              <a:rPr lang="en-US" dirty="0"/>
              <a:t> for most fine PMMA work.</a:t>
            </a:r>
          </a:p>
        </p:txBody>
      </p:sp>
      <p:pic>
        <p:nvPicPr>
          <p:cNvPr id="4" name="Content Placeholder 3"/>
          <p:cNvPicPr>
            <a:picLocks noGrp="1" noChangeAspect="1"/>
          </p:cNvPicPr>
          <p:nvPr>
            <p:ph idx="1"/>
          </p:nvPr>
        </p:nvPicPr>
        <p:blipFill>
          <a:blip r:embed="rId2">
            <a:extLst>
              <a:ext uri="{28A0092B-C50C-407E-A947-70E740481C1C}">
                <a14:useLocalDpi xmlns:a14="http://schemas.microsoft.com/office/drawing/2010/main" val="0"/>
              </a:ext>
            </a:extLst>
          </a:blip>
          <a:stretch>
            <a:fillRect/>
          </a:stretch>
        </p:blipFill>
        <p:spPr>
          <a:xfrm>
            <a:off x="838200" y="2075351"/>
            <a:ext cx="5801782" cy="4351337"/>
          </a:xfrm>
        </p:spPr>
      </p:pic>
      <p:pic>
        <p:nvPicPr>
          <p:cNvPr id="5" name="Picture 4"/>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6721231" y="2137507"/>
            <a:ext cx="5361354" cy="4021016"/>
          </a:xfrm>
          <a:prstGeom prst="rect">
            <a:avLst/>
          </a:prstGeom>
        </p:spPr>
      </p:pic>
      <p:cxnSp>
        <p:nvCxnSpPr>
          <p:cNvPr id="7" name="Straight Arrow Connector 6"/>
          <p:cNvCxnSpPr/>
          <p:nvPr/>
        </p:nvCxnSpPr>
        <p:spPr>
          <a:xfrm>
            <a:off x="3907692" y="3548185"/>
            <a:ext cx="4994031" cy="85969"/>
          </a:xfrm>
          <a:prstGeom prst="straightConnector1">
            <a:avLst/>
          </a:prstGeom>
          <a:ln w="38100">
            <a:headEnd type="triangle" w="med" len="med"/>
            <a:tailEnd type="triangle" w="med" len="med"/>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3762115153"/>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NPGS can signal average the </a:t>
            </a:r>
            <a:r>
              <a:rPr lang="en-US" dirty="0" err="1"/>
              <a:t>Keithley</a:t>
            </a:r>
            <a:r>
              <a:rPr lang="en-US" dirty="0"/>
              <a:t> values</a:t>
            </a:r>
          </a:p>
        </p:txBody>
      </p:sp>
      <p:pic>
        <p:nvPicPr>
          <p:cNvPr id="4" name="Content Placeholder 3"/>
          <p:cNvPicPr>
            <a:picLocks noGrp="1" noChangeAspect="1"/>
          </p:cNvPicPr>
          <p:nvPr>
            <p:ph idx="1"/>
          </p:nvPr>
        </p:nvPicPr>
        <p:blipFill rotWithShape="1">
          <a:blip r:embed="rId2">
            <a:extLst>
              <a:ext uri="{28A0092B-C50C-407E-A947-70E740481C1C}">
                <a14:useLocalDpi xmlns:a14="http://schemas.microsoft.com/office/drawing/2010/main" val="0"/>
              </a:ext>
            </a:extLst>
          </a:blip>
          <a:srcRect l="13877" t="16677" r="13006" b="15634"/>
          <a:stretch/>
        </p:blipFill>
        <p:spPr>
          <a:xfrm>
            <a:off x="2350933" y="1323969"/>
            <a:ext cx="7104352" cy="5261555"/>
          </a:xfrm>
          <a:prstGeom prst="rect">
            <a:avLst/>
          </a:prstGeom>
        </p:spPr>
      </p:pic>
      <p:sp>
        <p:nvSpPr>
          <p:cNvPr id="5" name="Oval 4"/>
          <p:cNvSpPr/>
          <p:nvPr/>
        </p:nvSpPr>
        <p:spPr>
          <a:xfrm>
            <a:off x="2178996" y="5807413"/>
            <a:ext cx="1050587" cy="379378"/>
          </a:xfrm>
          <a:prstGeom prst="ellipse">
            <a:avLst/>
          </a:prstGeom>
          <a:noFill/>
          <a:ln w="57150">
            <a:solidFill>
              <a:srgbClr val="FF00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817252990"/>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US" dirty="0"/>
              <a:t>Set current value to what was measured.  You can set all patterns at once by entering in one pattern, then </a:t>
            </a:r>
            <a:r>
              <a:rPr lang="en-US" dirty="0" smtClean="0"/>
              <a:t>double</a:t>
            </a:r>
            <a:r>
              <a:rPr lang="en-US" dirty="0" smtClean="0"/>
              <a:t> </a:t>
            </a:r>
            <a:r>
              <a:rPr lang="en-US" dirty="0"/>
              <a:t>click.  It should prompt you to enter for all. </a:t>
            </a:r>
          </a:p>
        </p:txBody>
      </p:sp>
      <p:pic>
        <p:nvPicPr>
          <p:cNvPr id="4" name="Content Placeholder 3"/>
          <p:cNvPicPr>
            <a:picLocks noGrp="1" noChangeAspect="1"/>
          </p:cNvPicPr>
          <p:nvPr>
            <p:ph idx="1"/>
          </p:nvPr>
        </p:nvPicPr>
        <p:blipFill>
          <a:blip r:embed="rId2">
            <a:extLst>
              <a:ext uri="{28A0092B-C50C-407E-A947-70E740481C1C}">
                <a14:useLocalDpi xmlns:a14="http://schemas.microsoft.com/office/drawing/2010/main" val="0"/>
              </a:ext>
            </a:extLst>
          </a:blip>
          <a:stretch>
            <a:fillRect/>
          </a:stretch>
        </p:blipFill>
        <p:spPr>
          <a:xfrm>
            <a:off x="3376414" y="1825625"/>
            <a:ext cx="5439172" cy="4351338"/>
          </a:xfrm>
        </p:spPr>
      </p:pic>
    </p:spTree>
    <p:extLst>
      <p:ext uri="{BB962C8B-B14F-4D97-AF65-F5344CB8AC3E}">
        <p14:creationId xmlns:p14="http://schemas.microsoft.com/office/powerpoint/2010/main" val="3367660071"/>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Magnification back down to less than 50</a:t>
            </a:r>
          </a:p>
        </p:txBody>
      </p:sp>
      <p:pic>
        <p:nvPicPr>
          <p:cNvPr id="4" name="Content Placeholder 3"/>
          <p:cNvPicPr>
            <a:picLocks noGrp="1" noChangeAspect="1"/>
          </p:cNvPicPr>
          <p:nvPr>
            <p:ph idx="1"/>
          </p:nvPr>
        </p:nvPicPr>
        <p:blipFill>
          <a:blip r:embed="rId2">
            <a:extLst>
              <a:ext uri="{28A0092B-C50C-407E-A947-70E740481C1C}">
                <a14:useLocalDpi xmlns:a14="http://schemas.microsoft.com/office/drawing/2010/main" val="0"/>
              </a:ext>
            </a:extLst>
          </a:blip>
          <a:stretch>
            <a:fillRect/>
          </a:stretch>
        </p:blipFill>
        <p:spPr>
          <a:xfrm>
            <a:off x="3733450" y="1825625"/>
            <a:ext cx="4725100" cy="4351338"/>
          </a:xfrm>
        </p:spPr>
      </p:pic>
    </p:spTree>
    <p:extLst>
      <p:ext uri="{BB962C8B-B14F-4D97-AF65-F5344CB8AC3E}">
        <p14:creationId xmlns:p14="http://schemas.microsoft.com/office/powerpoint/2010/main" val="1429807367"/>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728785" y="704239"/>
            <a:ext cx="10515600" cy="1325563"/>
          </a:xfrm>
        </p:spPr>
        <p:txBody>
          <a:bodyPr>
            <a:normAutofit fontScale="90000"/>
          </a:bodyPr>
          <a:lstStyle/>
          <a:p>
            <a:r>
              <a:rPr lang="en-US" dirty="0"/>
              <a:t>With low mag 35x for example, drive to your crack tip(use your </a:t>
            </a:r>
            <a:r>
              <a:rPr lang="en-US" dirty="0" err="1"/>
              <a:t>x,y</a:t>
            </a:r>
            <a:r>
              <a:rPr lang="en-US" dirty="0"/>
              <a:t> value from page 3).  Don’t use a preset that would move your stage back to 10 mm – think before using any preset. Quickly mag up and check focus but not </a:t>
            </a:r>
            <a:r>
              <a:rPr lang="en-US" dirty="0" err="1"/>
              <a:t>stigmation</a:t>
            </a:r>
            <a:r>
              <a:rPr lang="en-US" dirty="0"/>
              <a:t> on scratch tip. </a:t>
            </a:r>
          </a:p>
        </p:txBody>
      </p:sp>
      <p:pic>
        <p:nvPicPr>
          <p:cNvPr id="4" name="Picture 3"/>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3438768" y="2702086"/>
            <a:ext cx="4512891" cy="4155914"/>
          </a:xfrm>
          <a:prstGeom prst="rect">
            <a:avLst/>
          </a:prstGeom>
        </p:spPr>
      </p:pic>
    </p:spTree>
    <p:extLst>
      <p:ext uri="{BB962C8B-B14F-4D97-AF65-F5344CB8AC3E}">
        <p14:creationId xmlns:p14="http://schemas.microsoft.com/office/powerpoint/2010/main" val="446379207"/>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Check Focus at tip at around 10,000x</a:t>
            </a:r>
          </a:p>
        </p:txBody>
      </p:sp>
      <p:pic>
        <p:nvPicPr>
          <p:cNvPr id="4" name="Content Placeholder 3"/>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3733450" y="1825625"/>
            <a:ext cx="4725100" cy="4351338"/>
          </a:xfrm>
          <a:prstGeom prst="rect">
            <a:avLst/>
          </a:prstGeom>
        </p:spPr>
      </p:pic>
    </p:spTree>
    <p:extLst>
      <p:ext uri="{BB962C8B-B14F-4D97-AF65-F5344CB8AC3E}">
        <p14:creationId xmlns:p14="http://schemas.microsoft.com/office/powerpoint/2010/main" val="2935548820"/>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US" dirty="0"/>
              <a:t>Move away (down or up)  one frame at 10kx to get away from scratch debris to a clean field.  Pause beam</a:t>
            </a:r>
          </a:p>
        </p:txBody>
      </p:sp>
    </p:spTree>
    <p:extLst>
      <p:ext uri="{BB962C8B-B14F-4D97-AF65-F5344CB8AC3E}">
        <p14:creationId xmlns:p14="http://schemas.microsoft.com/office/powerpoint/2010/main" val="2930506413"/>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US" dirty="0"/>
              <a:t>Before burning  contamination spot turn EIS, scan interface to External </a:t>
            </a:r>
            <a:r>
              <a:rPr lang="en-US" dirty="0" err="1"/>
              <a:t>Escan</a:t>
            </a:r>
            <a:r>
              <a:rPr lang="en-US" dirty="0"/>
              <a:t> on.  Beam blanker off!</a:t>
            </a:r>
          </a:p>
        </p:txBody>
      </p:sp>
      <p:pic>
        <p:nvPicPr>
          <p:cNvPr id="4" name="Content Placeholder 3"/>
          <p:cNvPicPr>
            <a:picLocks noGrp="1" noChangeAspect="1"/>
          </p:cNvPicPr>
          <p:nvPr>
            <p:ph idx="1"/>
          </p:nvPr>
        </p:nvPicPr>
        <p:blipFill>
          <a:blip r:embed="rId2">
            <a:extLst>
              <a:ext uri="{28A0092B-C50C-407E-A947-70E740481C1C}">
                <a14:useLocalDpi xmlns:a14="http://schemas.microsoft.com/office/drawing/2010/main" val="0"/>
              </a:ext>
            </a:extLst>
          </a:blip>
          <a:stretch>
            <a:fillRect/>
          </a:stretch>
        </p:blipFill>
        <p:spPr>
          <a:xfrm>
            <a:off x="3195108" y="1825625"/>
            <a:ext cx="5801784" cy="4351338"/>
          </a:xfrm>
        </p:spPr>
      </p:pic>
      <p:sp>
        <p:nvSpPr>
          <p:cNvPr id="5" name="TextBox 4"/>
          <p:cNvSpPr txBox="1"/>
          <p:nvPr/>
        </p:nvSpPr>
        <p:spPr>
          <a:xfrm>
            <a:off x="1404594" y="6344239"/>
            <a:ext cx="9483365" cy="369332"/>
          </a:xfrm>
          <a:prstGeom prst="rect">
            <a:avLst/>
          </a:prstGeom>
          <a:noFill/>
        </p:spPr>
        <p:txBody>
          <a:bodyPr wrap="square" rtlCol="0">
            <a:spAutoFit/>
          </a:bodyPr>
          <a:lstStyle/>
          <a:p>
            <a:r>
              <a:rPr lang="en-US" dirty="0"/>
              <a:t>Beam blanker on external and on</a:t>
            </a:r>
          </a:p>
        </p:txBody>
      </p:sp>
    </p:spTree>
    <p:extLst>
      <p:ext uri="{BB962C8B-B14F-4D97-AF65-F5344CB8AC3E}">
        <p14:creationId xmlns:p14="http://schemas.microsoft.com/office/powerpoint/2010/main" val="1197762567"/>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960942" y="-86124"/>
            <a:ext cx="10515600" cy="1325563"/>
          </a:xfrm>
        </p:spPr>
        <p:txBody>
          <a:bodyPr>
            <a:normAutofit fontScale="90000"/>
          </a:bodyPr>
          <a:lstStyle/>
          <a:p>
            <a:r>
              <a:rPr lang="en-US" dirty="0"/>
              <a:t>Contamination spot, click on 30 sec spot in NPGS and put green arrow in middle of screen</a:t>
            </a:r>
          </a:p>
        </p:txBody>
      </p:sp>
      <p:pic>
        <p:nvPicPr>
          <p:cNvPr id="6" name="Content Placeholder 5"/>
          <p:cNvPicPr>
            <a:picLocks noGrp="1" noChangeAspect="1"/>
          </p:cNvPicPr>
          <p:nvPr>
            <p:ph idx="1"/>
          </p:nvPr>
        </p:nvPicPr>
        <p:blipFill>
          <a:blip r:embed="rId2">
            <a:extLst>
              <a:ext uri="{28A0092B-C50C-407E-A947-70E740481C1C}">
                <a14:useLocalDpi xmlns:a14="http://schemas.microsoft.com/office/drawing/2010/main" val="0"/>
              </a:ext>
            </a:extLst>
          </a:blip>
          <a:stretch>
            <a:fillRect/>
          </a:stretch>
        </p:blipFill>
        <p:spPr>
          <a:xfrm>
            <a:off x="6218742" y="1942856"/>
            <a:ext cx="4725100" cy="4351338"/>
          </a:xfrm>
        </p:spPr>
      </p:pic>
      <p:pic>
        <p:nvPicPr>
          <p:cNvPr id="7" name="Picture 6"/>
          <p:cNvPicPr>
            <a:picLocks noChangeAspect="1"/>
          </p:cNvPicPr>
          <p:nvPr/>
        </p:nvPicPr>
        <p:blipFill rotWithShape="1">
          <a:blip r:embed="rId3">
            <a:extLst>
              <a:ext uri="{28A0092B-C50C-407E-A947-70E740481C1C}">
                <a14:useLocalDpi xmlns:a14="http://schemas.microsoft.com/office/drawing/2010/main" val="0"/>
              </a:ext>
            </a:extLst>
          </a:blip>
          <a:srcRect l="13877" t="16677" r="13006" b="15634"/>
          <a:stretch/>
        </p:blipFill>
        <p:spPr>
          <a:xfrm>
            <a:off x="719846" y="2052535"/>
            <a:ext cx="5175115" cy="3832699"/>
          </a:xfrm>
          <a:prstGeom prst="rect">
            <a:avLst/>
          </a:prstGeom>
        </p:spPr>
      </p:pic>
      <p:sp>
        <p:nvSpPr>
          <p:cNvPr id="8" name="TextBox 7"/>
          <p:cNvSpPr txBox="1"/>
          <p:nvPr/>
        </p:nvSpPr>
        <p:spPr>
          <a:xfrm>
            <a:off x="6429983" y="6410528"/>
            <a:ext cx="4338536" cy="379378"/>
          </a:xfrm>
          <a:prstGeom prst="rect">
            <a:avLst/>
          </a:prstGeom>
          <a:noFill/>
        </p:spPr>
        <p:txBody>
          <a:bodyPr wrap="square" rtlCol="0">
            <a:spAutoFit/>
          </a:bodyPr>
          <a:lstStyle/>
          <a:p>
            <a:r>
              <a:rPr lang="en-US" dirty="0"/>
              <a:t>This is a suitable 30 sec contamination spot</a:t>
            </a:r>
          </a:p>
        </p:txBody>
      </p:sp>
      <p:sp>
        <p:nvSpPr>
          <p:cNvPr id="9" name="TextBox 8"/>
          <p:cNvSpPr txBox="1"/>
          <p:nvPr/>
        </p:nvSpPr>
        <p:spPr>
          <a:xfrm>
            <a:off x="6218742" y="1019526"/>
            <a:ext cx="5087566" cy="923330"/>
          </a:xfrm>
          <a:prstGeom prst="rect">
            <a:avLst/>
          </a:prstGeom>
          <a:noFill/>
        </p:spPr>
        <p:txBody>
          <a:bodyPr wrap="square" rtlCol="0">
            <a:spAutoFit/>
          </a:bodyPr>
          <a:lstStyle/>
          <a:p>
            <a:r>
              <a:rPr lang="en-US" dirty="0"/>
              <a:t>After counting 30 sec, NPGS will mag up for you and turn on beam blanker so you can see the spot.  Focus if needed. </a:t>
            </a:r>
          </a:p>
        </p:txBody>
      </p:sp>
      <p:sp>
        <p:nvSpPr>
          <p:cNvPr id="10" name="TextBox 9"/>
          <p:cNvSpPr txBox="1"/>
          <p:nvPr/>
        </p:nvSpPr>
        <p:spPr>
          <a:xfrm>
            <a:off x="719846" y="1503356"/>
            <a:ext cx="5009745" cy="369332"/>
          </a:xfrm>
          <a:prstGeom prst="rect">
            <a:avLst/>
          </a:prstGeom>
          <a:noFill/>
        </p:spPr>
        <p:txBody>
          <a:bodyPr wrap="square" rtlCol="0">
            <a:spAutoFit/>
          </a:bodyPr>
          <a:lstStyle/>
          <a:p>
            <a:r>
              <a:rPr lang="en-US" dirty="0"/>
              <a:t>Click here!</a:t>
            </a:r>
          </a:p>
        </p:txBody>
      </p:sp>
      <p:cxnSp>
        <p:nvCxnSpPr>
          <p:cNvPr id="12" name="Straight Arrow Connector 11"/>
          <p:cNvCxnSpPr/>
          <p:nvPr/>
        </p:nvCxnSpPr>
        <p:spPr>
          <a:xfrm>
            <a:off x="1245140" y="1826522"/>
            <a:ext cx="340469" cy="2687112"/>
          </a:xfrm>
          <a:prstGeom prst="straightConnector1">
            <a:avLst/>
          </a:prstGeom>
          <a:ln>
            <a:solidFill>
              <a:srgbClr val="FF0000"/>
            </a:solidFill>
            <a:tailEnd type="triangle"/>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3556555218"/>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Turn off EIS Focus on contamination spot</a:t>
            </a:r>
          </a:p>
        </p:txBody>
      </p:sp>
      <p:pic>
        <p:nvPicPr>
          <p:cNvPr id="4" name="Content Placeholder 3"/>
          <p:cNvPicPr>
            <a:picLocks noGrp="1" noChangeAspect="1"/>
          </p:cNvPicPr>
          <p:nvPr>
            <p:ph idx="1"/>
          </p:nvPr>
        </p:nvPicPr>
        <p:blipFill>
          <a:blip r:embed="rId2">
            <a:extLst>
              <a:ext uri="{28A0092B-C50C-407E-A947-70E740481C1C}">
                <a14:useLocalDpi xmlns:a14="http://schemas.microsoft.com/office/drawing/2010/main" val="0"/>
              </a:ext>
            </a:extLst>
          </a:blip>
          <a:stretch>
            <a:fillRect/>
          </a:stretch>
        </p:blipFill>
        <p:spPr>
          <a:xfrm>
            <a:off x="3733450" y="1825625"/>
            <a:ext cx="4725100" cy="4351338"/>
          </a:xfrm>
        </p:spPr>
      </p:pic>
    </p:spTree>
    <p:extLst>
      <p:ext uri="{BB962C8B-B14F-4D97-AF65-F5344CB8AC3E}">
        <p14:creationId xmlns:p14="http://schemas.microsoft.com/office/powerpoint/2010/main" val="1252869025"/>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p:cNvSpPr txBox="1"/>
          <p:nvPr/>
        </p:nvSpPr>
        <p:spPr>
          <a:xfrm>
            <a:off x="726831" y="562708"/>
            <a:ext cx="11050954" cy="584775"/>
          </a:xfrm>
          <a:prstGeom prst="rect">
            <a:avLst/>
          </a:prstGeom>
          <a:noFill/>
        </p:spPr>
        <p:txBody>
          <a:bodyPr wrap="square" rtlCol="0">
            <a:spAutoFit/>
          </a:bodyPr>
          <a:lstStyle/>
          <a:p>
            <a:r>
              <a:rPr lang="en-US" sz="3200" dirty="0"/>
              <a:t>Make a 1 sec contamination spot if you are making fine lines. </a:t>
            </a:r>
          </a:p>
        </p:txBody>
      </p:sp>
      <p:pic>
        <p:nvPicPr>
          <p:cNvPr id="3" name="Picture 2"/>
          <p:cNvPicPr>
            <a:picLocks noChangeAspect="1"/>
          </p:cNvPicPr>
          <p:nvPr/>
        </p:nvPicPr>
        <p:blipFill>
          <a:blip r:embed="rId2">
            <a:extLst>
              <a:ext uri="{BEBA8EAE-BF5A-486C-A8C5-ECC9F3942E4B}">
                <a14:imgProps xmlns:a14="http://schemas.microsoft.com/office/drawing/2010/main">
                  <a14:imgLayer>
                    <a14:imgEffect>
                      <a14:brightnessContrast bright="40000" contrast="-20000"/>
                    </a14:imgEffect>
                  </a14:imgLayer>
                </a14:imgProps>
              </a:ext>
              <a:ext uri="{28A0092B-C50C-407E-A947-70E740481C1C}">
                <a14:useLocalDpi xmlns:a14="http://schemas.microsoft.com/office/drawing/2010/main" val="0"/>
              </a:ext>
            </a:extLst>
          </a:blip>
          <a:stretch>
            <a:fillRect/>
          </a:stretch>
        </p:blipFill>
        <p:spPr>
          <a:xfrm>
            <a:off x="3336587" y="1147483"/>
            <a:ext cx="6084116" cy="5602853"/>
          </a:xfrm>
          <a:prstGeom prst="rect">
            <a:avLst/>
          </a:prstGeom>
        </p:spPr>
      </p:pic>
      <p:sp>
        <p:nvSpPr>
          <p:cNvPr id="4" name="TextBox 3"/>
          <p:cNvSpPr txBox="1"/>
          <p:nvPr/>
        </p:nvSpPr>
        <p:spPr>
          <a:xfrm>
            <a:off x="301557" y="2928026"/>
            <a:ext cx="2898843" cy="1200329"/>
          </a:xfrm>
          <a:prstGeom prst="rect">
            <a:avLst/>
          </a:prstGeom>
          <a:noFill/>
        </p:spPr>
        <p:txBody>
          <a:bodyPr wrap="square" rtlCol="0">
            <a:spAutoFit/>
          </a:bodyPr>
          <a:lstStyle/>
          <a:p>
            <a:r>
              <a:rPr lang="en-US" dirty="0"/>
              <a:t>This is a very good 1 second spot and these beam conditions will result in very good fine lines.</a:t>
            </a:r>
          </a:p>
        </p:txBody>
      </p:sp>
      <p:cxnSp>
        <p:nvCxnSpPr>
          <p:cNvPr id="6" name="Straight Arrow Connector 5"/>
          <p:cNvCxnSpPr/>
          <p:nvPr/>
        </p:nvCxnSpPr>
        <p:spPr>
          <a:xfrm>
            <a:off x="3064213" y="3268494"/>
            <a:ext cx="3188095" cy="505838"/>
          </a:xfrm>
          <a:prstGeom prst="straightConnector1">
            <a:avLst/>
          </a:prstGeom>
          <a:ln>
            <a:tailEnd type="triangle"/>
          </a:ln>
        </p:spPr>
        <p:style>
          <a:lnRef idx="1">
            <a:schemeClr val="accent1"/>
          </a:lnRef>
          <a:fillRef idx="0">
            <a:schemeClr val="accent1"/>
          </a:fillRef>
          <a:effectRef idx="0">
            <a:schemeClr val="accent1"/>
          </a:effectRef>
          <a:fontRef idx="minor">
            <a:schemeClr val="tx1"/>
          </a:fontRef>
        </p:style>
      </p:cxnSp>
      <p:sp>
        <p:nvSpPr>
          <p:cNvPr id="7" name="TextBox 6"/>
          <p:cNvSpPr txBox="1"/>
          <p:nvPr/>
        </p:nvSpPr>
        <p:spPr>
          <a:xfrm>
            <a:off x="369651" y="5291847"/>
            <a:ext cx="3521413" cy="369332"/>
          </a:xfrm>
          <a:prstGeom prst="rect">
            <a:avLst/>
          </a:prstGeom>
          <a:noFill/>
        </p:spPr>
        <p:txBody>
          <a:bodyPr wrap="square" rtlCol="0">
            <a:spAutoFit/>
          </a:bodyPr>
          <a:lstStyle/>
          <a:p>
            <a:r>
              <a:rPr lang="en-US" dirty="0"/>
              <a:t>The 30 second spot</a:t>
            </a:r>
          </a:p>
        </p:txBody>
      </p:sp>
      <p:cxnSp>
        <p:nvCxnSpPr>
          <p:cNvPr id="9" name="Straight Arrow Connector 8"/>
          <p:cNvCxnSpPr/>
          <p:nvPr/>
        </p:nvCxnSpPr>
        <p:spPr>
          <a:xfrm flipV="1">
            <a:off x="2538919" y="5077838"/>
            <a:ext cx="4017524" cy="398675"/>
          </a:xfrm>
          <a:prstGeom prst="straightConnector1">
            <a:avLst/>
          </a:prstGeom>
          <a:ln>
            <a:tailEnd type="triangle"/>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3380665558"/>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US" dirty="0"/>
              <a:t>Leave beam running on contamination spot  with a scan rate greater than or equal to 300 </a:t>
            </a:r>
            <a:r>
              <a:rPr lang="en-US" dirty="0" err="1"/>
              <a:t>nSec</a:t>
            </a:r>
            <a:r>
              <a:rPr lang="en-US" dirty="0"/>
              <a:t> and now turn on ESI to Ext </a:t>
            </a:r>
            <a:r>
              <a:rPr lang="en-US" dirty="0" err="1"/>
              <a:t>Escan</a:t>
            </a:r>
            <a:r>
              <a:rPr lang="en-US" dirty="0"/>
              <a:t> and turn on beam blanker as in next two slides</a:t>
            </a:r>
          </a:p>
        </p:txBody>
      </p:sp>
    </p:spTree>
    <p:extLst>
      <p:ext uri="{BB962C8B-B14F-4D97-AF65-F5344CB8AC3E}">
        <p14:creationId xmlns:p14="http://schemas.microsoft.com/office/powerpoint/2010/main" val="322007291"/>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Check beam blanker on external and purple light is lit.  </a:t>
            </a:r>
          </a:p>
        </p:txBody>
      </p:sp>
      <p:pic>
        <p:nvPicPr>
          <p:cNvPr id="6" name="Content Placeholder 5"/>
          <p:cNvPicPr>
            <a:picLocks noGrp="1" noChangeAspect="1"/>
          </p:cNvPicPr>
          <p:nvPr>
            <p:ph idx="1"/>
          </p:nvPr>
        </p:nvPicPr>
        <p:blipFill>
          <a:blip r:embed="rId2">
            <a:extLst>
              <a:ext uri="{28A0092B-C50C-407E-A947-70E740481C1C}">
                <a14:useLocalDpi xmlns:a14="http://schemas.microsoft.com/office/drawing/2010/main" val="0"/>
              </a:ext>
            </a:extLst>
          </a:blip>
          <a:stretch>
            <a:fillRect/>
          </a:stretch>
        </p:blipFill>
        <p:spPr>
          <a:xfrm>
            <a:off x="3195108" y="1825625"/>
            <a:ext cx="5801784" cy="4351338"/>
          </a:xfrm>
        </p:spPr>
      </p:pic>
      <p:sp>
        <p:nvSpPr>
          <p:cNvPr id="3" name="TextBox 2"/>
          <p:cNvSpPr txBox="1"/>
          <p:nvPr/>
        </p:nvSpPr>
        <p:spPr>
          <a:xfrm>
            <a:off x="595223" y="2863970"/>
            <a:ext cx="2156603" cy="369332"/>
          </a:xfrm>
          <a:prstGeom prst="rect">
            <a:avLst/>
          </a:prstGeom>
          <a:noFill/>
        </p:spPr>
        <p:txBody>
          <a:bodyPr wrap="square" rtlCol="0">
            <a:spAutoFit/>
          </a:bodyPr>
          <a:lstStyle/>
          <a:p>
            <a:r>
              <a:rPr lang="en-US" dirty="0"/>
              <a:t>Purple is good. </a:t>
            </a:r>
          </a:p>
        </p:txBody>
      </p:sp>
      <p:cxnSp>
        <p:nvCxnSpPr>
          <p:cNvPr id="5" name="Straight Arrow Connector 4"/>
          <p:cNvCxnSpPr/>
          <p:nvPr/>
        </p:nvCxnSpPr>
        <p:spPr>
          <a:xfrm>
            <a:off x="2510287" y="3114136"/>
            <a:ext cx="1656271" cy="0"/>
          </a:xfrm>
          <a:prstGeom prst="straightConnector1">
            <a:avLst/>
          </a:prstGeom>
          <a:ln>
            <a:tailEnd type="triangle"/>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525170187"/>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US" dirty="0"/>
              <a:t>Beam blanker, set at 4.  Default value,  3, 2, 1 are more narrow settings for ultra fast writing.  We have this blanker adjusted at 4, please leave at 4. </a:t>
            </a:r>
          </a:p>
        </p:txBody>
      </p:sp>
      <p:pic>
        <p:nvPicPr>
          <p:cNvPr id="4" name="Content Placeholder 3"/>
          <p:cNvPicPr>
            <a:picLocks noGrp="1" noChangeAspect="1"/>
          </p:cNvPicPr>
          <p:nvPr>
            <p:ph idx="1"/>
          </p:nvPr>
        </p:nvPicPr>
        <p:blipFill>
          <a:blip r:embed="rId2">
            <a:extLst>
              <a:ext uri="{28A0092B-C50C-407E-A947-70E740481C1C}">
                <a14:useLocalDpi xmlns:a14="http://schemas.microsoft.com/office/drawing/2010/main" val="0"/>
              </a:ext>
            </a:extLst>
          </a:blip>
          <a:stretch>
            <a:fillRect/>
          </a:stretch>
        </p:blipFill>
        <p:spPr>
          <a:xfrm>
            <a:off x="3195108" y="1825625"/>
            <a:ext cx="5801783" cy="4351338"/>
          </a:xfrm>
        </p:spPr>
      </p:pic>
    </p:spTree>
    <p:extLst>
      <p:ext uri="{BB962C8B-B14F-4D97-AF65-F5344CB8AC3E}">
        <p14:creationId xmlns:p14="http://schemas.microsoft.com/office/powerpoint/2010/main" val="1870632034"/>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Check beam External Scan Interface</a:t>
            </a:r>
          </a:p>
        </p:txBody>
      </p:sp>
      <p:pic>
        <p:nvPicPr>
          <p:cNvPr id="4" name="Content Placeholder 3"/>
          <p:cNvPicPr>
            <a:picLocks noGrp="1" noChangeAspect="1"/>
          </p:cNvPicPr>
          <p:nvPr>
            <p:ph idx="1"/>
          </p:nvPr>
        </p:nvPicPr>
        <p:blipFill>
          <a:blip r:embed="rId2">
            <a:extLst>
              <a:ext uri="{28A0092B-C50C-407E-A947-70E740481C1C}">
                <a14:useLocalDpi xmlns:a14="http://schemas.microsoft.com/office/drawing/2010/main" val="0"/>
              </a:ext>
            </a:extLst>
          </a:blip>
          <a:stretch>
            <a:fillRect/>
          </a:stretch>
        </p:blipFill>
        <p:spPr>
          <a:xfrm>
            <a:off x="3195108" y="1825625"/>
            <a:ext cx="5801784" cy="4351338"/>
          </a:xfrm>
        </p:spPr>
      </p:pic>
    </p:spTree>
    <p:extLst>
      <p:ext uri="{BB962C8B-B14F-4D97-AF65-F5344CB8AC3E}">
        <p14:creationId xmlns:p14="http://schemas.microsoft.com/office/powerpoint/2010/main" val="266780191"/>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925748" y="929329"/>
            <a:ext cx="11010089" cy="1325563"/>
          </a:xfrm>
        </p:spPr>
        <p:txBody>
          <a:bodyPr>
            <a:normAutofit fontScale="90000"/>
          </a:bodyPr>
          <a:lstStyle/>
          <a:p>
            <a:r>
              <a:rPr lang="en-US" dirty="0" err="1"/>
              <a:t>Ebeam</a:t>
            </a:r>
            <a:r>
              <a:rPr lang="en-US" dirty="0"/>
              <a:t> should now be blanked and you can simulate your run file and make last minute changes to run file before moving to starting position and running your file.  It is getting close now!  </a:t>
            </a:r>
          </a:p>
        </p:txBody>
      </p:sp>
      <p:pic>
        <p:nvPicPr>
          <p:cNvPr id="4" name="Picture 3"/>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4621719" y="3180405"/>
            <a:ext cx="2540000" cy="2540000"/>
          </a:xfrm>
          <a:prstGeom prst="rect">
            <a:avLst/>
          </a:prstGeom>
        </p:spPr>
      </p:pic>
    </p:spTree>
    <p:extLst>
      <p:ext uri="{BB962C8B-B14F-4D97-AF65-F5344CB8AC3E}">
        <p14:creationId xmlns:p14="http://schemas.microsoft.com/office/powerpoint/2010/main" val="2102573067"/>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p:cNvSpPr>
            <a:spLocks noGrp="1"/>
          </p:cNvSpPr>
          <p:nvPr>
            <p:ph type="title"/>
          </p:nvPr>
        </p:nvSpPr>
        <p:spPr>
          <a:xfrm>
            <a:off x="838200" y="1123883"/>
            <a:ext cx="10515600" cy="1325563"/>
          </a:xfrm>
        </p:spPr>
        <p:txBody>
          <a:bodyPr>
            <a:normAutofit fontScale="90000"/>
          </a:bodyPr>
          <a:lstStyle/>
          <a:p>
            <a:r>
              <a:rPr lang="en-US" dirty="0"/>
              <a:t>Now we move to fresh area, suggestion: move down two at 1000x because scratch tip is usually up. Then move one frame left because Nabity patterns generally move Counter clockwise.</a:t>
            </a:r>
          </a:p>
        </p:txBody>
      </p:sp>
      <p:sp>
        <p:nvSpPr>
          <p:cNvPr id="5" name="Freeform 4"/>
          <p:cNvSpPr/>
          <p:nvPr/>
        </p:nvSpPr>
        <p:spPr>
          <a:xfrm>
            <a:off x="5709334" y="3216730"/>
            <a:ext cx="45719" cy="496110"/>
          </a:xfrm>
          <a:custGeom>
            <a:avLst/>
            <a:gdLst>
              <a:gd name="connsiteX0" fmla="*/ 29981 w 29981"/>
              <a:gd name="connsiteY0" fmla="*/ 0 h 583659"/>
              <a:gd name="connsiteX1" fmla="*/ 20254 w 29981"/>
              <a:gd name="connsiteY1" fmla="*/ 554476 h 583659"/>
              <a:gd name="connsiteX2" fmla="*/ 799 w 29981"/>
              <a:gd name="connsiteY2" fmla="*/ 573932 h 583659"/>
              <a:gd name="connsiteX3" fmla="*/ 799 w 29981"/>
              <a:gd name="connsiteY3" fmla="*/ 583659 h 583659"/>
            </a:gdLst>
            <a:ahLst/>
            <a:cxnLst>
              <a:cxn ang="0">
                <a:pos x="connsiteX0" y="connsiteY0"/>
              </a:cxn>
              <a:cxn ang="0">
                <a:pos x="connsiteX1" y="connsiteY1"/>
              </a:cxn>
              <a:cxn ang="0">
                <a:pos x="connsiteX2" y="connsiteY2"/>
              </a:cxn>
              <a:cxn ang="0">
                <a:pos x="connsiteX3" y="connsiteY3"/>
              </a:cxn>
            </a:cxnLst>
            <a:rect l="l" t="t" r="r" b="b"/>
            <a:pathLst>
              <a:path w="29981" h="583659">
                <a:moveTo>
                  <a:pt x="29981" y="0"/>
                </a:moveTo>
                <a:cubicBezTo>
                  <a:pt x="26739" y="184825"/>
                  <a:pt x="29641" y="369861"/>
                  <a:pt x="20254" y="554476"/>
                </a:cubicBezTo>
                <a:cubicBezTo>
                  <a:pt x="19788" y="563636"/>
                  <a:pt x="5886" y="566301"/>
                  <a:pt x="799" y="573932"/>
                </a:cubicBezTo>
                <a:cubicBezTo>
                  <a:pt x="-1000" y="576630"/>
                  <a:pt x="799" y="580417"/>
                  <a:pt x="799" y="583659"/>
                </a:cubicBezTo>
              </a:path>
            </a:pathLst>
          </a:custGeom>
          <a:no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 name="Rectangle 5"/>
          <p:cNvSpPr/>
          <p:nvPr/>
        </p:nvSpPr>
        <p:spPr>
          <a:xfrm>
            <a:off x="5351833" y="3920246"/>
            <a:ext cx="755515" cy="671208"/>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 name="Rectangle 6"/>
          <p:cNvSpPr/>
          <p:nvPr/>
        </p:nvSpPr>
        <p:spPr>
          <a:xfrm>
            <a:off x="5336842" y="4651745"/>
            <a:ext cx="755515" cy="671208"/>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8" name="Rectangle 7"/>
          <p:cNvSpPr/>
          <p:nvPr/>
        </p:nvSpPr>
        <p:spPr>
          <a:xfrm>
            <a:off x="4455269" y="4651745"/>
            <a:ext cx="755515" cy="671208"/>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9" name="TextBox 8"/>
          <p:cNvSpPr txBox="1"/>
          <p:nvPr/>
        </p:nvSpPr>
        <p:spPr>
          <a:xfrm>
            <a:off x="5963054" y="3262545"/>
            <a:ext cx="1170449" cy="369332"/>
          </a:xfrm>
          <a:prstGeom prst="rect">
            <a:avLst/>
          </a:prstGeom>
          <a:noFill/>
        </p:spPr>
        <p:txBody>
          <a:bodyPr wrap="none" rtlCol="0">
            <a:spAutoFit/>
          </a:bodyPr>
          <a:lstStyle/>
          <a:p>
            <a:r>
              <a:rPr lang="en-US" dirty="0"/>
              <a:t>Scratch tip</a:t>
            </a:r>
          </a:p>
        </p:txBody>
      </p:sp>
      <p:cxnSp>
        <p:nvCxnSpPr>
          <p:cNvPr id="11" name="Straight Arrow Connector 10"/>
          <p:cNvCxnSpPr/>
          <p:nvPr/>
        </p:nvCxnSpPr>
        <p:spPr>
          <a:xfrm flipH="1" flipV="1">
            <a:off x="4455269" y="3920246"/>
            <a:ext cx="377757" cy="1067103"/>
          </a:xfrm>
          <a:prstGeom prst="straightConnector1">
            <a:avLst/>
          </a:prstGeom>
          <a:ln>
            <a:tailEnd type="triangle"/>
          </a:ln>
        </p:spPr>
        <p:style>
          <a:lnRef idx="1">
            <a:schemeClr val="accent1"/>
          </a:lnRef>
          <a:fillRef idx="0">
            <a:schemeClr val="accent1"/>
          </a:fillRef>
          <a:effectRef idx="0">
            <a:schemeClr val="accent1"/>
          </a:effectRef>
          <a:fontRef idx="minor">
            <a:schemeClr val="tx1"/>
          </a:fontRef>
        </p:style>
      </p:cxnSp>
      <p:cxnSp>
        <p:nvCxnSpPr>
          <p:cNvPr id="13" name="Straight Arrow Connector 12"/>
          <p:cNvCxnSpPr/>
          <p:nvPr/>
        </p:nvCxnSpPr>
        <p:spPr>
          <a:xfrm flipH="1">
            <a:off x="3560323" y="3920246"/>
            <a:ext cx="787941" cy="0"/>
          </a:xfrm>
          <a:prstGeom prst="straightConnector1">
            <a:avLst/>
          </a:prstGeom>
          <a:ln>
            <a:tailEnd type="triangle"/>
          </a:ln>
        </p:spPr>
        <p:style>
          <a:lnRef idx="1">
            <a:schemeClr val="accent1"/>
          </a:lnRef>
          <a:fillRef idx="0">
            <a:schemeClr val="accent1"/>
          </a:fillRef>
          <a:effectRef idx="0">
            <a:schemeClr val="accent1"/>
          </a:effectRef>
          <a:fontRef idx="minor">
            <a:schemeClr val="tx1"/>
          </a:fontRef>
        </p:style>
      </p:cxnSp>
      <p:cxnSp>
        <p:nvCxnSpPr>
          <p:cNvPr id="15" name="Straight Arrow Connector 14"/>
          <p:cNvCxnSpPr/>
          <p:nvPr/>
        </p:nvCxnSpPr>
        <p:spPr>
          <a:xfrm flipH="1">
            <a:off x="2752928" y="3900472"/>
            <a:ext cx="690663" cy="19774"/>
          </a:xfrm>
          <a:prstGeom prst="straightConnector1">
            <a:avLst/>
          </a:prstGeom>
          <a:ln>
            <a:tailEnd type="triangle"/>
          </a:ln>
        </p:spPr>
        <p:style>
          <a:lnRef idx="1">
            <a:schemeClr val="accent1"/>
          </a:lnRef>
          <a:fillRef idx="0">
            <a:schemeClr val="accent1"/>
          </a:fillRef>
          <a:effectRef idx="0">
            <a:schemeClr val="accent1"/>
          </a:effectRef>
          <a:fontRef idx="minor">
            <a:schemeClr val="tx1"/>
          </a:fontRef>
        </p:style>
      </p:cxnSp>
      <p:cxnSp>
        <p:nvCxnSpPr>
          <p:cNvPr id="17" name="Straight Arrow Connector 16"/>
          <p:cNvCxnSpPr/>
          <p:nvPr/>
        </p:nvCxnSpPr>
        <p:spPr>
          <a:xfrm flipH="1">
            <a:off x="1984443" y="3920246"/>
            <a:ext cx="651754" cy="0"/>
          </a:xfrm>
          <a:prstGeom prst="straightConnector1">
            <a:avLst/>
          </a:prstGeom>
          <a:ln>
            <a:tailEnd type="triangle"/>
          </a:ln>
        </p:spPr>
        <p:style>
          <a:lnRef idx="1">
            <a:schemeClr val="accent1"/>
          </a:lnRef>
          <a:fillRef idx="0">
            <a:schemeClr val="accent1"/>
          </a:fillRef>
          <a:effectRef idx="0">
            <a:schemeClr val="accent1"/>
          </a:effectRef>
          <a:fontRef idx="minor">
            <a:schemeClr val="tx1"/>
          </a:fontRef>
        </p:style>
      </p:cxnSp>
      <p:cxnSp>
        <p:nvCxnSpPr>
          <p:cNvPr id="19" name="Straight Arrow Connector 18"/>
          <p:cNvCxnSpPr/>
          <p:nvPr/>
        </p:nvCxnSpPr>
        <p:spPr>
          <a:xfrm flipH="1">
            <a:off x="1984443" y="4085617"/>
            <a:ext cx="1" cy="566128"/>
          </a:xfrm>
          <a:prstGeom prst="straightConnector1">
            <a:avLst/>
          </a:prstGeom>
          <a:ln>
            <a:tailEnd type="triangle"/>
          </a:ln>
        </p:spPr>
        <p:style>
          <a:lnRef idx="1">
            <a:schemeClr val="accent1"/>
          </a:lnRef>
          <a:fillRef idx="0">
            <a:schemeClr val="accent1"/>
          </a:fillRef>
          <a:effectRef idx="0">
            <a:schemeClr val="accent1"/>
          </a:effectRef>
          <a:fontRef idx="minor">
            <a:schemeClr val="tx1"/>
          </a:fontRef>
        </p:style>
      </p:cxnSp>
      <p:cxnSp>
        <p:nvCxnSpPr>
          <p:cNvPr id="23" name="Straight Arrow Connector 22"/>
          <p:cNvCxnSpPr/>
          <p:nvPr/>
        </p:nvCxnSpPr>
        <p:spPr>
          <a:xfrm>
            <a:off x="2120630" y="4651745"/>
            <a:ext cx="787940" cy="0"/>
          </a:xfrm>
          <a:prstGeom prst="straightConnector1">
            <a:avLst/>
          </a:prstGeom>
          <a:ln>
            <a:tailEnd type="triangle"/>
          </a:ln>
        </p:spPr>
        <p:style>
          <a:lnRef idx="1">
            <a:schemeClr val="accent1"/>
          </a:lnRef>
          <a:fillRef idx="0">
            <a:schemeClr val="accent1"/>
          </a:fillRef>
          <a:effectRef idx="0">
            <a:schemeClr val="accent1"/>
          </a:effectRef>
          <a:fontRef idx="minor">
            <a:schemeClr val="tx1"/>
          </a:fontRef>
        </p:style>
      </p:cxnSp>
      <p:cxnSp>
        <p:nvCxnSpPr>
          <p:cNvPr id="26" name="Straight Arrow Connector 25"/>
          <p:cNvCxnSpPr/>
          <p:nvPr/>
        </p:nvCxnSpPr>
        <p:spPr>
          <a:xfrm>
            <a:off x="3005847" y="4651745"/>
            <a:ext cx="651753" cy="0"/>
          </a:xfrm>
          <a:prstGeom prst="straightConnector1">
            <a:avLst/>
          </a:prstGeom>
          <a:ln>
            <a:tailEnd type="triangle"/>
          </a:ln>
        </p:spPr>
        <p:style>
          <a:lnRef idx="1">
            <a:schemeClr val="accent1"/>
          </a:lnRef>
          <a:fillRef idx="0">
            <a:schemeClr val="accent1"/>
          </a:fillRef>
          <a:effectRef idx="0">
            <a:schemeClr val="accent1"/>
          </a:effectRef>
          <a:fontRef idx="minor">
            <a:schemeClr val="tx1"/>
          </a:fontRef>
        </p:style>
      </p:cxnSp>
      <p:cxnSp>
        <p:nvCxnSpPr>
          <p:cNvPr id="29" name="Straight Arrow Connector 28"/>
          <p:cNvCxnSpPr/>
          <p:nvPr/>
        </p:nvCxnSpPr>
        <p:spPr>
          <a:xfrm>
            <a:off x="3832698" y="4651745"/>
            <a:ext cx="622571" cy="0"/>
          </a:xfrm>
          <a:prstGeom prst="straightConnector1">
            <a:avLst/>
          </a:prstGeom>
          <a:ln>
            <a:tailEnd type="triangle"/>
          </a:ln>
        </p:spPr>
        <p:style>
          <a:lnRef idx="1">
            <a:schemeClr val="accent1"/>
          </a:lnRef>
          <a:fillRef idx="0">
            <a:schemeClr val="accent1"/>
          </a:fillRef>
          <a:effectRef idx="0">
            <a:schemeClr val="accent1"/>
          </a:effectRef>
          <a:fontRef idx="minor">
            <a:schemeClr val="tx1"/>
          </a:fontRef>
        </p:style>
      </p:cxnSp>
      <p:cxnSp>
        <p:nvCxnSpPr>
          <p:cNvPr id="31" name="Straight Arrow Connector 30"/>
          <p:cNvCxnSpPr/>
          <p:nvPr/>
        </p:nvCxnSpPr>
        <p:spPr>
          <a:xfrm flipH="1">
            <a:off x="5755053" y="3631877"/>
            <a:ext cx="337304" cy="80963"/>
          </a:xfrm>
          <a:prstGeom prst="straightConnector1">
            <a:avLst/>
          </a:prstGeom>
          <a:ln>
            <a:tailEnd type="triangle"/>
          </a:ln>
        </p:spPr>
        <p:style>
          <a:lnRef idx="1">
            <a:schemeClr val="accent1"/>
          </a:lnRef>
          <a:fillRef idx="0">
            <a:schemeClr val="accent1"/>
          </a:fillRef>
          <a:effectRef idx="0">
            <a:schemeClr val="accent1"/>
          </a:effectRef>
          <a:fontRef idx="minor">
            <a:schemeClr val="tx1"/>
          </a:fontRef>
        </p:style>
      </p:cxnSp>
      <p:sp>
        <p:nvSpPr>
          <p:cNvPr id="32" name="TextBox 31"/>
          <p:cNvSpPr txBox="1"/>
          <p:nvPr/>
        </p:nvSpPr>
        <p:spPr>
          <a:xfrm>
            <a:off x="6548278" y="4756826"/>
            <a:ext cx="1973152" cy="1200329"/>
          </a:xfrm>
          <a:prstGeom prst="rect">
            <a:avLst/>
          </a:prstGeom>
          <a:noFill/>
        </p:spPr>
        <p:txBody>
          <a:bodyPr wrap="square" rtlCol="0">
            <a:spAutoFit/>
          </a:bodyPr>
          <a:lstStyle/>
          <a:p>
            <a:r>
              <a:rPr lang="en-US" dirty="0"/>
              <a:t>Move two fields down one right before starting write</a:t>
            </a:r>
          </a:p>
        </p:txBody>
      </p:sp>
    </p:spTree>
    <p:extLst>
      <p:ext uri="{BB962C8B-B14F-4D97-AF65-F5344CB8AC3E}">
        <p14:creationId xmlns:p14="http://schemas.microsoft.com/office/powerpoint/2010/main" val="3373959569"/>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65371" y="365125"/>
            <a:ext cx="11916382" cy="1325563"/>
          </a:xfrm>
        </p:spPr>
        <p:txBody>
          <a:bodyPr/>
          <a:lstStyle/>
          <a:p>
            <a:r>
              <a:rPr lang="en-US" dirty="0"/>
              <a:t>After moving to fresh area, record microscope positions</a:t>
            </a:r>
          </a:p>
        </p:txBody>
      </p:sp>
    </p:spTree>
    <p:extLst>
      <p:ext uri="{BB962C8B-B14F-4D97-AF65-F5344CB8AC3E}">
        <p14:creationId xmlns:p14="http://schemas.microsoft.com/office/powerpoint/2010/main" val="1351330111"/>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Now select .rf6 file and click process run file in Nabity software.  </a:t>
            </a:r>
          </a:p>
        </p:txBody>
      </p:sp>
      <p:pic>
        <p:nvPicPr>
          <p:cNvPr id="4" name="Content Placeholder 3"/>
          <p:cNvPicPr>
            <a:picLocks noGrp="1" noChangeAspect="1"/>
          </p:cNvPicPr>
          <p:nvPr>
            <p:ph idx="1"/>
          </p:nvPr>
        </p:nvPicPr>
        <p:blipFill>
          <a:blip r:embed="rId2">
            <a:extLst>
              <a:ext uri="{28A0092B-C50C-407E-A947-70E740481C1C}">
                <a14:useLocalDpi xmlns:a14="http://schemas.microsoft.com/office/drawing/2010/main" val="0"/>
              </a:ext>
            </a:extLst>
          </a:blip>
          <a:stretch>
            <a:fillRect/>
          </a:stretch>
        </p:blipFill>
        <p:spPr>
          <a:xfrm>
            <a:off x="3195108" y="1825625"/>
            <a:ext cx="5801783" cy="4351338"/>
          </a:xfrm>
        </p:spPr>
      </p:pic>
    </p:spTree>
    <p:extLst>
      <p:ext uri="{BB962C8B-B14F-4D97-AF65-F5344CB8AC3E}">
        <p14:creationId xmlns:p14="http://schemas.microsoft.com/office/powerpoint/2010/main" val="3287577262"/>
      </p:ext>
    </p:extLst>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US" dirty="0"/>
              <a:t>You will see the microscope image on the  PC display flicker but it is not in synch, this is normal</a:t>
            </a:r>
          </a:p>
        </p:txBody>
      </p:sp>
      <p:pic>
        <p:nvPicPr>
          <p:cNvPr id="4" name="Content Placeholder 3"/>
          <p:cNvPicPr>
            <a:picLocks noGrp="1" noChangeAspect="1"/>
          </p:cNvPicPr>
          <p:nvPr>
            <p:ph idx="1"/>
          </p:nvPr>
        </p:nvPicPr>
        <p:blipFill>
          <a:blip r:embed="rId2">
            <a:extLst>
              <a:ext uri="{28A0092B-C50C-407E-A947-70E740481C1C}">
                <a14:useLocalDpi xmlns:a14="http://schemas.microsoft.com/office/drawing/2010/main" val="0"/>
              </a:ext>
            </a:extLst>
          </a:blip>
          <a:stretch>
            <a:fillRect/>
          </a:stretch>
        </p:blipFill>
        <p:spPr>
          <a:xfrm>
            <a:off x="3733450" y="1825625"/>
            <a:ext cx="4725100" cy="4351338"/>
          </a:xfrm>
        </p:spPr>
      </p:pic>
      <p:sp>
        <p:nvSpPr>
          <p:cNvPr id="5" name="TextBox 4"/>
          <p:cNvSpPr txBox="1"/>
          <p:nvPr/>
        </p:nvSpPr>
        <p:spPr>
          <a:xfrm>
            <a:off x="3608962" y="6352162"/>
            <a:ext cx="5573949" cy="369332"/>
          </a:xfrm>
          <a:prstGeom prst="rect">
            <a:avLst/>
          </a:prstGeom>
          <a:noFill/>
        </p:spPr>
        <p:txBody>
          <a:bodyPr wrap="square" rtlCol="0">
            <a:spAutoFit/>
          </a:bodyPr>
          <a:lstStyle/>
          <a:p>
            <a:r>
              <a:rPr lang="en-US" dirty="0"/>
              <a:t>Black screen that doesn’t change is not normal</a:t>
            </a:r>
          </a:p>
        </p:txBody>
      </p:sp>
    </p:spTree>
    <p:extLst>
      <p:ext uri="{BB962C8B-B14F-4D97-AF65-F5344CB8AC3E}">
        <p14:creationId xmlns:p14="http://schemas.microsoft.com/office/powerpoint/2010/main" val="3509924769"/>
      </p:ext>
    </p:extLst>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Follow prompts, space bar to continue, n if you don’t want to repeat pattern.   </a:t>
            </a:r>
          </a:p>
        </p:txBody>
      </p:sp>
      <p:pic>
        <p:nvPicPr>
          <p:cNvPr id="4" name="Content Placeholder 3"/>
          <p:cNvPicPr>
            <a:picLocks noGrp="1" noChangeAspect="1"/>
          </p:cNvPicPr>
          <p:nvPr>
            <p:ph idx="1"/>
          </p:nvPr>
        </p:nvPicPr>
        <p:blipFill>
          <a:blip r:embed="rId2">
            <a:extLst>
              <a:ext uri="{28A0092B-C50C-407E-A947-70E740481C1C}">
                <a14:useLocalDpi xmlns:a14="http://schemas.microsoft.com/office/drawing/2010/main" val="0"/>
              </a:ext>
            </a:extLst>
          </a:blip>
          <a:stretch>
            <a:fillRect/>
          </a:stretch>
        </p:blipFill>
        <p:spPr>
          <a:xfrm>
            <a:off x="3195108" y="1825625"/>
            <a:ext cx="5801783" cy="4351338"/>
          </a:xfrm>
        </p:spPr>
      </p:pic>
    </p:spTree>
    <p:extLst>
      <p:ext uri="{BB962C8B-B14F-4D97-AF65-F5344CB8AC3E}">
        <p14:creationId xmlns:p14="http://schemas.microsoft.com/office/powerpoint/2010/main" val="3482722044"/>
      </p:ext>
    </p:extLst>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Hit any key to keep going</a:t>
            </a:r>
          </a:p>
        </p:txBody>
      </p:sp>
      <p:pic>
        <p:nvPicPr>
          <p:cNvPr id="4" name="Content Placeholder 3"/>
          <p:cNvPicPr>
            <a:picLocks noGrp="1" noChangeAspect="1"/>
          </p:cNvPicPr>
          <p:nvPr>
            <p:ph idx="1"/>
          </p:nvPr>
        </p:nvPicPr>
        <p:blipFill>
          <a:blip r:embed="rId2">
            <a:extLst>
              <a:ext uri="{28A0092B-C50C-407E-A947-70E740481C1C}">
                <a14:useLocalDpi xmlns:a14="http://schemas.microsoft.com/office/drawing/2010/main" val="0"/>
              </a:ext>
            </a:extLst>
          </a:blip>
          <a:stretch>
            <a:fillRect/>
          </a:stretch>
        </p:blipFill>
        <p:spPr>
          <a:xfrm>
            <a:off x="3195108" y="1825625"/>
            <a:ext cx="5801783" cy="4351338"/>
          </a:xfrm>
        </p:spPr>
      </p:pic>
    </p:spTree>
    <p:extLst>
      <p:ext uri="{BB962C8B-B14F-4D97-AF65-F5344CB8AC3E}">
        <p14:creationId xmlns:p14="http://schemas.microsoft.com/office/powerpoint/2010/main" val="1489177688"/>
      </p:ext>
    </p:extLst>
  </p:cSld>
  <p:clrMapOvr>
    <a:masterClrMapping/>
  </p:clrMapOvr>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US" dirty="0"/>
              <a:t>It is now writing.  With direct memory access, NPGS will write the pattern to the screen faster than the beam will move.  This is normal. </a:t>
            </a:r>
          </a:p>
        </p:txBody>
      </p:sp>
      <p:pic>
        <p:nvPicPr>
          <p:cNvPr id="6" name="Content Placeholder 5"/>
          <p:cNvPicPr>
            <a:picLocks noGrp="1" noChangeAspect="1"/>
          </p:cNvPicPr>
          <p:nvPr>
            <p:ph idx="1"/>
          </p:nvPr>
        </p:nvPicPr>
        <p:blipFill>
          <a:blip r:embed="rId2">
            <a:extLst>
              <a:ext uri="{28A0092B-C50C-407E-A947-70E740481C1C}">
                <a14:useLocalDpi xmlns:a14="http://schemas.microsoft.com/office/drawing/2010/main" val="0"/>
              </a:ext>
            </a:extLst>
          </a:blip>
          <a:stretch>
            <a:fillRect/>
          </a:stretch>
        </p:blipFill>
        <p:spPr>
          <a:xfrm>
            <a:off x="3195108" y="1825625"/>
            <a:ext cx="5801783" cy="4351338"/>
          </a:xfrm>
        </p:spPr>
      </p:pic>
    </p:spTree>
    <p:extLst>
      <p:ext uri="{BB962C8B-B14F-4D97-AF65-F5344CB8AC3E}">
        <p14:creationId xmlns:p14="http://schemas.microsoft.com/office/powerpoint/2010/main" val="2233515884"/>
      </p:ext>
    </p:extLst>
  </p:cSld>
  <p:clrMapOvr>
    <a:masterClrMapping/>
  </p:clrMapOvr>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Next pattern is written, you should here the stage move and a bleep between patterns. </a:t>
            </a:r>
          </a:p>
        </p:txBody>
      </p:sp>
      <p:pic>
        <p:nvPicPr>
          <p:cNvPr id="4" name="Content Placeholder 3"/>
          <p:cNvPicPr>
            <a:picLocks noGrp="1" noChangeAspect="1"/>
          </p:cNvPicPr>
          <p:nvPr>
            <p:ph idx="1"/>
          </p:nvPr>
        </p:nvPicPr>
        <p:blipFill>
          <a:blip r:embed="rId2">
            <a:extLst>
              <a:ext uri="{28A0092B-C50C-407E-A947-70E740481C1C}">
                <a14:useLocalDpi xmlns:a14="http://schemas.microsoft.com/office/drawing/2010/main" val="0"/>
              </a:ext>
            </a:extLst>
          </a:blip>
          <a:stretch>
            <a:fillRect/>
          </a:stretch>
        </p:blipFill>
        <p:spPr>
          <a:xfrm>
            <a:off x="3195108" y="1825625"/>
            <a:ext cx="5801783" cy="4351338"/>
          </a:xfrm>
        </p:spPr>
      </p:pic>
    </p:spTree>
    <p:extLst>
      <p:ext uri="{BB962C8B-B14F-4D97-AF65-F5344CB8AC3E}">
        <p14:creationId xmlns:p14="http://schemas.microsoft.com/office/powerpoint/2010/main" val="69111682"/>
      </p:ext>
    </p:extLst>
  </p:cSld>
  <p:clrMapOvr>
    <a:masterClrMapping/>
  </p:clrMapOvr>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Final entity of a run file is comment section asking you a few questions.  </a:t>
            </a:r>
          </a:p>
        </p:txBody>
      </p:sp>
      <p:pic>
        <p:nvPicPr>
          <p:cNvPr id="4" name="Content Placeholder 3"/>
          <p:cNvPicPr>
            <a:picLocks noGrp="1" noChangeAspect="1"/>
          </p:cNvPicPr>
          <p:nvPr>
            <p:ph idx="1"/>
          </p:nvPr>
        </p:nvPicPr>
        <p:blipFill>
          <a:blip r:embed="rId2">
            <a:extLst>
              <a:ext uri="{28A0092B-C50C-407E-A947-70E740481C1C}">
                <a14:useLocalDpi xmlns:a14="http://schemas.microsoft.com/office/drawing/2010/main" val="0"/>
              </a:ext>
            </a:extLst>
          </a:blip>
          <a:stretch>
            <a:fillRect/>
          </a:stretch>
        </p:blipFill>
        <p:spPr>
          <a:xfrm>
            <a:off x="3195108" y="1825625"/>
            <a:ext cx="5801783" cy="4351338"/>
          </a:xfrm>
        </p:spPr>
      </p:pic>
    </p:spTree>
    <p:extLst>
      <p:ext uri="{BB962C8B-B14F-4D97-AF65-F5344CB8AC3E}">
        <p14:creationId xmlns:p14="http://schemas.microsoft.com/office/powerpoint/2010/main" val="3224546107"/>
      </p:ext>
    </p:extLst>
  </p:cSld>
  <p:clrMapOvr>
    <a:masterClrMapping/>
  </p:clrMapOvr>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US" dirty="0"/>
              <a:t>When done, record stage positions, they should match the beginning.  If not, let us know!</a:t>
            </a:r>
          </a:p>
        </p:txBody>
      </p:sp>
      <p:sp>
        <p:nvSpPr>
          <p:cNvPr id="3" name="Content Placeholder 2"/>
          <p:cNvSpPr>
            <a:spLocks noGrp="1"/>
          </p:cNvSpPr>
          <p:nvPr>
            <p:ph idx="1"/>
          </p:nvPr>
        </p:nvSpPr>
        <p:spPr/>
        <p:txBody>
          <a:bodyPr/>
          <a:lstStyle/>
          <a:p>
            <a:r>
              <a:rPr lang="en-US" dirty="0"/>
              <a:t>Also, close NPGS if you are done.  </a:t>
            </a:r>
          </a:p>
          <a:p>
            <a:r>
              <a:rPr lang="en-US" dirty="0"/>
              <a:t>Why close it?</a:t>
            </a:r>
          </a:p>
          <a:p>
            <a:r>
              <a:rPr lang="en-US" dirty="0"/>
              <a:t>Doing this will prompt NPGS user to select the correct project, directory and will also run the DAC calibration. </a:t>
            </a:r>
          </a:p>
          <a:p>
            <a:r>
              <a:rPr lang="en-US" dirty="0"/>
              <a:t>Also switch KVM (keyboard, video, mouse)  switch to position 1.</a:t>
            </a:r>
          </a:p>
          <a:p>
            <a:r>
              <a:rPr lang="en-US" dirty="0"/>
              <a:t>Turn beam blanker off.</a:t>
            </a:r>
          </a:p>
          <a:p>
            <a:r>
              <a:rPr lang="en-US" dirty="0"/>
              <a:t>Return ESI box to all out positions (so no LED’s are lit). </a:t>
            </a:r>
          </a:p>
        </p:txBody>
      </p:sp>
    </p:spTree>
    <p:extLst>
      <p:ext uri="{BB962C8B-B14F-4D97-AF65-F5344CB8AC3E}">
        <p14:creationId xmlns:p14="http://schemas.microsoft.com/office/powerpoint/2010/main" val="959909906"/>
      </p:ext>
    </p:extLst>
  </p:cSld>
  <p:clrMapOvr>
    <a:masterClrMapping/>
  </p:clrMapOvr>
</p:sld>
</file>

<file path=ppt/slides/slide4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You can see a latent image by using a very low current and quick scan</a:t>
            </a:r>
          </a:p>
        </p:txBody>
      </p:sp>
      <p:pic>
        <p:nvPicPr>
          <p:cNvPr id="6" name="Content Placeholder 5"/>
          <p:cNvPicPr>
            <a:picLocks noGrp="1" noChangeAspect="1"/>
          </p:cNvPicPr>
          <p:nvPr>
            <p:ph idx="1"/>
          </p:nvPr>
        </p:nvPicPr>
        <p:blipFill>
          <a:blip r:embed="rId2">
            <a:extLst>
              <a:ext uri="{28A0092B-C50C-407E-A947-70E740481C1C}">
                <a14:useLocalDpi xmlns:a14="http://schemas.microsoft.com/office/drawing/2010/main" val="0"/>
              </a:ext>
            </a:extLst>
          </a:blip>
          <a:stretch>
            <a:fillRect/>
          </a:stretch>
        </p:blipFill>
        <p:spPr>
          <a:xfrm>
            <a:off x="3733450" y="1825625"/>
            <a:ext cx="4725100" cy="4351338"/>
          </a:xfrm>
        </p:spPr>
      </p:pic>
    </p:spTree>
    <p:extLst>
      <p:ext uri="{BB962C8B-B14F-4D97-AF65-F5344CB8AC3E}">
        <p14:creationId xmlns:p14="http://schemas.microsoft.com/office/powerpoint/2010/main" val="2375280735"/>
      </p:ext>
    </p:extLst>
  </p:cSld>
  <p:clrMapOvr>
    <a:masterClrMapping/>
  </p:clrMapOvr>
</p:sld>
</file>

<file path=ppt/slides/slide4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Develop your PMMA we have developer, stop bath and remover here in great quantity!</a:t>
            </a:r>
          </a:p>
        </p:txBody>
      </p:sp>
      <p:sp>
        <p:nvSpPr>
          <p:cNvPr id="3" name="Content Placeholder 2"/>
          <p:cNvSpPr>
            <a:spLocks noGrp="1"/>
          </p:cNvSpPr>
          <p:nvPr>
            <p:ph idx="1"/>
          </p:nvPr>
        </p:nvSpPr>
        <p:spPr/>
        <p:txBody>
          <a:bodyPr/>
          <a:lstStyle/>
          <a:p>
            <a:r>
              <a:rPr lang="en-US" dirty="0"/>
              <a:t>Joe Nabity recommends 60 to 70 seconds in developer (MIBK/IPA).  60 for 22C room.  70 seconds if room is cold, say 18C.  </a:t>
            </a:r>
          </a:p>
          <a:p>
            <a:r>
              <a:rPr lang="en-US" dirty="0"/>
              <a:t>Quickly move to stop bath,30 seconds Isopropyl Alcohol. </a:t>
            </a:r>
          </a:p>
          <a:p>
            <a:r>
              <a:rPr lang="en-US" dirty="0"/>
              <a:t>Rinse in DI water for a minute and blow dry.  </a:t>
            </a:r>
          </a:p>
        </p:txBody>
      </p:sp>
    </p:spTree>
    <p:extLst>
      <p:ext uri="{BB962C8B-B14F-4D97-AF65-F5344CB8AC3E}">
        <p14:creationId xmlns:p14="http://schemas.microsoft.com/office/powerpoint/2010/main" val="4041502787"/>
      </p:ext>
    </p:extLst>
  </p:cSld>
  <p:clrMapOvr>
    <a:masterClrMapping/>
  </p:clrMapOvr>
</p:sld>
</file>

<file path=ppt/slides/slide4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US" dirty="0"/>
              <a:t>After you have confirmed that patterns are on your sample you may wish to attempt lift off or metallization of areas where pattern is not.  </a:t>
            </a:r>
          </a:p>
        </p:txBody>
      </p:sp>
      <p:sp>
        <p:nvSpPr>
          <p:cNvPr id="3" name="Content Placeholder 2"/>
          <p:cNvSpPr>
            <a:spLocks noGrp="1"/>
          </p:cNvSpPr>
          <p:nvPr>
            <p:ph idx="1"/>
          </p:nvPr>
        </p:nvSpPr>
        <p:spPr/>
        <p:txBody>
          <a:bodyPr/>
          <a:lstStyle/>
          <a:p>
            <a:r>
              <a:rPr lang="en-US" dirty="0"/>
              <a:t>In lift off the sample is coated at a small angle with a point source metal such as gold or Chromium in the EM Lab PVD system (old Varian vacuum evaporator).  </a:t>
            </a:r>
          </a:p>
          <a:p>
            <a:r>
              <a:rPr lang="en-US" dirty="0"/>
              <a:t>Acetone (20 minutes) or NMP (</a:t>
            </a:r>
            <a:r>
              <a:rPr lang="en-US" dirty="0" err="1"/>
              <a:t>Pyridinone</a:t>
            </a:r>
            <a:r>
              <a:rPr lang="en-US" dirty="0"/>
              <a:t>, 30 seconds) is then used to strip off the PMMA areas and what is left behind is a metallized area where PMMA was not.  You can then align subsequent patterns to these patterned metal lines and build devices by repeating the photo, dep etch process.  </a:t>
            </a:r>
          </a:p>
        </p:txBody>
      </p:sp>
      <p:pic>
        <p:nvPicPr>
          <p:cNvPr id="4" name="Picture 3"/>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4758812" y="5072255"/>
            <a:ext cx="1804003" cy="1661304"/>
          </a:xfrm>
          <a:prstGeom prst="rect">
            <a:avLst/>
          </a:prstGeom>
        </p:spPr>
      </p:pic>
    </p:spTree>
    <p:extLst>
      <p:ext uri="{BB962C8B-B14F-4D97-AF65-F5344CB8AC3E}">
        <p14:creationId xmlns:p14="http://schemas.microsoft.com/office/powerpoint/2010/main" val="937449744"/>
      </p:ext>
    </p:extLst>
  </p:cSld>
  <p:clrMapOvr>
    <a:masterClrMapping/>
  </p:clrMapOvr>
</p:sld>
</file>

<file path=ppt/slides/slide4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US" dirty="0"/>
              <a:t>Wagon Wheel after exposure to PMMA with NPGS, then Chromium coating and strip with Acetone to reveal fine Chromium lines. </a:t>
            </a:r>
          </a:p>
        </p:txBody>
      </p:sp>
      <p:pic>
        <p:nvPicPr>
          <p:cNvPr id="4" name="Content Placeholder 3"/>
          <p:cNvPicPr>
            <a:picLocks noGrp="1" noChangeAspect="1"/>
          </p:cNvPicPr>
          <p:nvPr>
            <p:ph idx="1"/>
          </p:nvPr>
        </p:nvPicPr>
        <p:blipFill>
          <a:blip r:embed="rId2">
            <a:extLst>
              <a:ext uri="{28A0092B-C50C-407E-A947-70E740481C1C}">
                <a14:useLocalDpi xmlns:a14="http://schemas.microsoft.com/office/drawing/2010/main" val="0"/>
              </a:ext>
            </a:extLst>
          </a:blip>
          <a:stretch>
            <a:fillRect/>
          </a:stretch>
        </p:blipFill>
        <p:spPr>
          <a:xfrm>
            <a:off x="3733450" y="1825625"/>
            <a:ext cx="4725100" cy="4351338"/>
          </a:xfrm>
        </p:spPr>
      </p:pic>
    </p:spTree>
    <p:extLst>
      <p:ext uri="{BB962C8B-B14F-4D97-AF65-F5344CB8AC3E}">
        <p14:creationId xmlns:p14="http://schemas.microsoft.com/office/powerpoint/2010/main" val="1050312330"/>
      </p:ext>
    </p:extLst>
  </p:cSld>
  <p:clrMapOvr>
    <a:masterClrMapping/>
  </p:clrMapOvr>
</p:sld>
</file>

<file path=ppt/slides/slide4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134670" y="-173615"/>
            <a:ext cx="10515600" cy="1325563"/>
          </a:xfrm>
        </p:spPr>
        <p:txBody>
          <a:bodyPr/>
          <a:lstStyle/>
          <a:p>
            <a:r>
              <a:rPr lang="en-US" dirty="0"/>
              <a:t>Align flow process from Joe Nabity</a:t>
            </a:r>
          </a:p>
        </p:txBody>
      </p:sp>
      <p:sp>
        <p:nvSpPr>
          <p:cNvPr id="4" name="Rounded Rectangle 3"/>
          <p:cNvSpPr/>
          <p:nvPr/>
        </p:nvSpPr>
        <p:spPr>
          <a:xfrm>
            <a:off x="1107462" y="2230151"/>
            <a:ext cx="1765190" cy="729160"/>
          </a:xfrm>
          <a:prstGeom prst="round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r>
              <a:rPr lang="en-US" dirty="0"/>
              <a:t>Run DevPat1 with NPGS</a:t>
            </a:r>
          </a:p>
        </p:txBody>
      </p:sp>
      <p:sp>
        <p:nvSpPr>
          <p:cNvPr id="5" name="Rounded Rectangle 4"/>
          <p:cNvSpPr/>
          <p:nvPr/>
        </p:nvSpPr>
        <p:spPr>
          <a:xfrm>
            <a:off x="1107462" y="3111711"/>
            <a:ext cx="1765190" cy="729160"/>
          </a:xfrm>
          <a:prstGeom prst="roundRect">
            <a:avLst/>
          </a:prstGeom>
        </p:spPr>
        <p:style>
          <a:lnRef idx="2">
            <a:schemeClr val="accent6"/>
          </a:lnRef>
          <a:fillRef idx="1">
            <a:schemeClr val="lt1"/>
          </a:fillRef>
          <a:effectRef idx="0">
            <a:schemeClr val="accent6"/>
          </a:effectRef>
          <a:fontRef idx="minor">
            <a:schemeClr val="dk1"/>
          </a:fontRef>
        </p:style>
        <p:txBody>
          <a:bodyPr rtlCol="0" anchor="ctr"/>
          <a:lstStyle>
            <a:defPPr>
              <a:defRPr lang="en-US"/>
            </a:defPPr>
            <a:lvl1pPr marL="0" algn="l" defTabSz="914400" rtl="0" eaLnBrk="1" latinLnBrk="0" hangingPunct="1">
              <a:defRPr sz="1800" kern="1200">
                <a:solidFill>
                  <a:schemeClr val="dk1"/>
                </a:solidFill>
                <a:latin typeface="+mn-lt"/>
                <a:ea typeface="+mn-ea"/>
                <a:cs typeface="+mn-cs"/>
              </a:defRPr>
            </a:lvl1pPr>
            <a:lvl2pPr marL="457200" algn="l" defTabSz="914400" rtl="0" eaLnBrk="1" latinLnBrk="0" hangingPunct="1">
              <a:defRPr sz="1800" kern="1200">
                <a:solidFill>
                  <a:schemeClr val="dk1"/>
                </a:solidFill>
                <a:latin typeface="+mn-lt"/>
                <a:ea typeface="+mn-ea"/>
                <a:cs typeface="+mn-cs"/>
              </a:defRPr>
            </a:lvl2pPr>
            <a:lvl3pPr marL="914400" algn="l" defTabSz="914400" rtl="0" eaLnBrk="1" latinLnBrk="0" hangingPunct="1">
              <a:defRPr sz="1800" kern="1200">
                <a:solidFill>
                  <a:schemeClr val="dk1"/>
                </a:solidFill>
                <a:latin typeface="+mn-lt"/>
                <a:ea typeface="+mn-ea"/>
                <a:cs typeface="+mn-cs"/>
              </a:defRPr>
            </a:lvl3pPr>
            <a:lvl4pPr marL="1371600" algn="l" defTabSz="914400" rtl="0" eaLnBrk="1" latinLnBrk="0" hangingPunct="1">
              <a:defRPr sz="1800" kern="1200">
                <a:solidFill>
                  <a:schemeClr val="dk1"/>
                </a:solidFill>
                <a:latin typeface="+mn-lt"/>
                <a:ea typeface="+mn-ea"/>
                <a:cs typeface="+mn-cs"/>
              </a:defRPr>
            </a:lvl4pPr>
            <a:lvl5pPr marL="1828800" algn="l" defTabSz="914400" rtl="0" eaLnBrk="1" latinLnBrk="0" hangingPunct="1">
              <a:defRPr sz="1800" kern="1200">
                <a:solidFill>
                  <a:schemeClr val="dk1"/>
                </a:solidFill>
                <a:latin typeface="+mn-lt"/>
                <a:ea typeface="+mn-ea"/>
                <a:cs typeface="+mn-cs"/>
              </a:defRPr>
            </a:lvl5pPr>
            <a:lvl6pPr marL="2286000" algn="l" defTabSz="914400" rtl="0" eaLnBrk="1" latinLnBrk="0" hangingPunct="1">
              <a:defRPr sz="1800" kern="1200">
                <a:solidFill>
                  <a:schemeClr val="dk1"/>
                </a:solidFill>
                <a:latin typeface="+mn-lt"/>
                <a:ea typeface="+mn-ea"/>
                <a:cs typeface="+mn-cs"/>
              </a:defRPr>
            </a:lvl6pPr>
            <a:lvl7pPr marL="2743200" algn="l" defTabSz="914400" rtl="0" eaLnBrk="1" latinLnBrk="0" hangingPunct="1">
              <a:defRPr sz="1800" kern="1200">
                <a:solidFill>
                  <a:schemeClr val="dk1"/>
                </a:solidFill>
                <a:latin typeface="+mn-lt"/>
                <a:ea typeface="+mn-ea"/>
                <a:cs typeface="+mn-cs"/>
              </a:defRPr>
            </a:lvl7pPr>
            <a:lvl8pPr marL="3200400" algn="l" defTabSz="914400" rtl="0" eaLnBrk="1" latinLnBrk="0" hangingPunct="1">
              <a:defRPr sz="1800" kern="1200">
                <a:solidFill>
                  <a:schemeClr val="dk1"/>
                </a:solidFill>
                <a:latin typeface="+mn-lt"/>
                <a:ea typeface="+mn-ea"/>
                <a:cs typeface="+mn-cs"/>
              </a:defRPr>
            </a:lvl8pPr>
            <a:lvl9pPr marL="3657600" algn="l" defTabSz="914400" rtl="0" eaLnBrk="1" latinLnBrk="0" hangingPunct="1">
              <a:defRPr sz="1800" kern="1200">
                <a:solidFill>
                  <a:schemeClr val="dk1"/>
                </a:solidFill>
                <a:latin typeface="+mn-lt"/>
                <a:ea typeface="+mn-ea"/>
                <a:cs typeface="+mn-cs"/>
              </a:defRPr>
            </a:lvl9pPr>
          </a:lstStyle>
          <a:p>
            <a:pPr algn="ctr"/>
            <a:r>
              <a:rPr lang="en-US" dirty="0"/>
              <a:t>Develop Sample</a:t>
            </a:r>
          </a:p>
        </p:txBody>
      </p:sp>
      <p:sp>
        <p:nvSpPr>
          <p:cNvPr id="6" name="Rounded Rectangle 5"/>
          <p:cNvSpPr/>
          <p:nvPr/>
        </p:nvSpPr>
        <p:spPr>
          <a:xfrm>
            <a:off x="1107462" y="3968847"/>
            <a:ext cx="1765190" cy="729160"/>
          </a:xfrm>
          <a:prstGeom prst="roundRect">
            <a:avLst/>
          </a:prstGeom>
        </p:spPr>
        <p:style>
          <a:lnRef idx="2">
            <a:schemeClr val="accent6"/>
          </a:lnRef>
          <a:fillRef idx="1">
            <a:schemeClr val="lt1"/>
          </a:fillRef>
          <a:effectRef idx="0">
            <a:schemeClr val="accent6"/>
          </a:effectRef>
          <a:fontRef idx="minor">
            <a:schemeClr val="dk1"/>
          </a:fontRef>
        </p:style>
        <p:txBody>
          <a:bodyPr rtlCol="0" anchor="ctr"/>
          <a:lstStyle>
            <a:defPPr>
              <a:defRPr lang="en-US"/>
            </a:defPPr>
            <a:lvl1pPr marL="0" algn="l" defTabSz="914400" rtl="0" eaLnBrk="1" latinLnBrk="0" hangingPunct="1">
              <a:defRPr sz="1800" kern="1200">
                <a:solidFill>
                  <a:schemeClr val="dk1"/>
                </a:solidFill>
                <a:latin typeface="+mn-lt"/>
                <a:ea typeface="+mn-ea"/>
                <a:cs typeface="+mn-cs"/>
              </a:defRPr>
            </a:lvl1pPr>
            <a:lvl2pPr marL="457200" algn="l" defTabSz="914400" rtl="0" eaLnBrk="1" latinLnBrk="0" hangingPunct="1">
              <a:defRPr sz="1800" kern="1200">
                <a:solidFill>
                  <a:schemeClr val="dk1"/>
                </a:solidFill>
                <a:latin typeface="+mn-lt"/>
                <a:ea typeface="+mn-ea"/>
                <a:cs typeface="+mn-cs"/>
              </a:defRPr>
            </a:lvl2pPr>
            <a:lvl3pPr marL="914400" algn="l" defTabSz="914400" rtl="0" eaLnBrk="1" latinLnBrk="0" hangingPunct="1">
              <a:defRPr sz="1800" kern="1200">
                <a:solidFill>
                  <a:schemeClr val="dk1"/>
                </a:solidFill>
                <a:latin typeface="+mn-lt"/>
                <a:ea typeface="+mn-ea"/>
                <a:cs typeface="+mn-cs"/>
              </a:defRPr>
            </a:lvl3pPr>
            <a:lvl4pPr marL="1371600" algn="l" defTabSz="914400" rtl="0" eaLnBrk="1" latinLnBrk="0" hangingPunct="1">
              <a:defRPr sz="1800" kern="1200">
                <a:solidFill>
                  <a:schemeClr val="dk1"/>
                </a:solidFill>
                <a:latin typeface="+mn-lt"/>
                <a:ea typeface="+mn-ea"/>
                <a:cs typeface="+mn-cs"/>
              </a:defRPr>
            </a:lvl4pPr>
            <a:lvl5pPr marL="1828800" algn="l" defTabSz="914400" rtl="0" eaLnBrk="1" latinLnBrk="0" hangingPunct="1">
              <a:defRPr sz="1800" kern="1200">
                <a:solidFill>
                  <a:schemeClr val="dk1"/>
                </a:solidFill>
                <a:latin typeface="+mn-lt"/>
                <a:ea typeface="+mn-ea"/>
                <a:cs typeface="+mn-cs"/>
              </a:defRPr>
            </a:lvl5pPr>
            <a:lvl6pPr marL="2286000" algn="l" defTabSz="914400" rtl="0" eaLnBrk="1" latinLnBrk="0" hangingPunct="1">
              <a:defRPr sz="1800" kern="1200">
                <a:solidFill>
                  <a:schemeClr val="dk1"/>
                </a:solidFill>
                <a:latin typeface="+mn-lt"/>
                <a:ea typeface="+mn-ea"/>
                <a:cs typeface="+mn-cs"/>
              </a:defRPr>
            </a:lvl6pPr>
            <a:lvl7pPr marL="2743200" algn="l" defTabSz="914400" rtl="0" eaLnBrk="1" latinLnBrk="0" hangingPunct="1">
              <a:defRPr sz="1800" kern="1200">
                <a:solidFill>
                  <a:schemeClr val="dk1"/>
                </a:solidFill>
                <a:latin typeface="+mn-lt"/>
                <a:ea typeface="+mn-ea"/>
                <a:cs typeface="+mn-cs"/>
              </a:defRPr>
            </a:lvl7pPr>
            <a:lvl8pPr marL="3200400" algn="l" defTabSz="914400" rtl="0" eaLnBrk="1" latinLnBrk="0" hangingPunct="1">
              <a:defRPr sz="1800" kern="1200">
                <a:solidFill>
                  <a:schemeClr val="dk1"/>
                </a:solidFill>
                <a:latin typeface="+mn-lt"/>
                <a:ea typeface="+mn-ea"/>
                <a:cs typeface="+mn-cs"/>
              </a:defRPr>
            </a:lvl8pPr>
            <a:lvl9pPr marL="3657600" algn="l" defTabSz="914400" rtl="0" eaLnBrk="1" latinLnBrk="0" hangingPunct="1">
              <a:defRPr sz="1800" kern="1200">
                <a:solidFill>
                  <a:schemeClr val="dk1"/>
                </a:solidFill>
                <a:latin typeface="+mn-lt"/>
                <a:ea typeface="+mn-ea"/>
                <a:cs typeface="+mn-cs"/>
              </a:defRPr>
            </a:lvl9pPr>
          </a:lstStyle>
          <a:p>
            <a:pPr algn="ctr"/>
            <a:r>
              <a:rPr lang="en-US" dirty="0"/>
              <a:t>Evaporate metal on Sample</a:t>
            </a:r>
          </a:p>
        </p:txBody>
      </p:sp>
      <p:sp>
        <p:nvSpPr>
          <p:cNvPr id="7" name="Rounded Rectangle 6"/>
          <p:cNvSpPr/>
          <p:nvPr/>
        </p:nvSpPr>
        <p:spPr>
          <a:xfrm>
            <a:off x="1107462" y="4825983"/>
            <a:ext cx="1765190" cy="729160"/>
          </a:xfrm>
          <a:prstGeom prst="roundRect">
            <a:avLst/>
          </a:prstGeom>
        </p:spPr>
        <p:style>
          <a:lnRef idx="2">
            <a:schemeClr val="accent6"/>
          </a:lnRef>
          <a:fillRef idx="1">
            <a:schemeClr val="lt1"/>
          </a:fillRef>
          <a:effectRef idx="0">
            <a:schemeClr val="accent6"/>
          </a:effectRef>
          <a:fontRef idx="minor">
            <a:schemeClr val="dk1"/>
          </a:fontRef>
        </p:style>
        <p:txBody>
          <a:bodyPr rtlCol="0" anchor="ctr"/>
          <a:lstStyle>
            <a:defPPr>
              <a:defRPr lang="en-US"/>
            </a:defPPr>
            <a:lvl1pPr marL="0" algn="l" defTabSz="914400" rtl="0" eaLnBrk="1" latinLnBrk="0" hangingPunct="1">
              <a:defRPr sz="1800" kern="1200">
                <a:solidFill>
                  <a:schemeClr val="dk1"/>
                </a:solidFill>
                <a:latin typeface="+mn-lt"/>
                <a:ea typeface="+mn-ea"/>
                <a:cs typeface="+mn-cs"/>
              </a:defRPr>
            </a:lvl1pPr>
            <a:lvl2pPr marL="457200" algn="l" defTabSz="914400" rtl="0" eaLnBrk="1" latinLnBrk="0" hangingPunct="1">
              <a:defRPr sz="1800" kern="1200">
                <a:solidFill>
                  <a:schemeClr val="dk1"/>
                </a:solidFill>
                <a:latin typeface="+mn-lt"/>
                <a:ea typeface="+mn-ea"/>
                <a:cs typeface="+mn-cs"/>
              </a:defRPr>
            </a:lvl2pPr>
            <a:lvl3pPr marL="914400" algn="l" defTabSz="914400" rtl="0" eaLnBrk="1" latinLnBrk="0" hangingPunct="1">
              <a:defRPr sz="1800" kern="1200">
                <a:solidFill>
                  <a:schemeClr val="dk1"/>
                </a:solidFill>
                <a:latin typeface="+mn-lt"/>
                <a:ea typeface="+mn-ea"/>
                <a:cs typeface="+mn-cs"/>
              </a:defRPr>
            </a:lvl3pPr>
            <a:lvl4pPr marL="1371600" algn="l" defTabSz="914400" rtl="0" eaLnBrk="1" latinLnBrk="0" hangingPunct="1">
              <a:defRPr sz="1800" kern="1200">
                <a:solidFill>
                  <a:schemeClr val="dk1"/>
                </a:solidFill>
                <a:latin typeface="+mn-lt"/>
                <a:ea typeface="+mn-ea"/>
                <a:cs typeface="+mn-cs"/>
              </a:defRPr>
            </a:lvl4pPr>
            <a:lvl5pPr marL="1828800" algn="l" defTabSz="914400" rtl="0" eaLnBrk="1" latinLnBrk="0" hangingPunct="1">
              <a:defRPr sz="1800" kern="1200">
                <a:solidFill>
                  <a:schemeClr val="dk1"/>
                </a:solidFill>
                <a:latin typeface="+mn-lt"/>
                <a:ea typeface="+mn-ea"/>
                <a:cs typeface="+mn-cs"/>
              </a:defRPr>
            </a:lvl5pPr>
            <a:lvl6pPr marL="2286000" algn="l" defTabSz="914400" rtl="0" eaLnBrk="1" latinLnBrk="0" hangingPunct="1">
              <a:defRPr sz="1800" kern="1200">
                <a:solidFill>
                  <a:schemeClr val="dk1"/>
                </a:solidFill>
                <a:latin typeface="+mn-lt"/>
                <a:ea typeface="+mn-ea"/>
                <a:cs typeface="+mn-cs"/>
              </a:defRPr>
            </a:lvl6pPr>
            <a:lvl7pPr marL="2743200" algn="l" defTabSz="914400" rtl="0" eaLnBrk="1" latinLnBrk="0" hangingPunct="1">
              <a:defRPr sz="1800" kern="1200">
                <a:solidFill>
                  <a:schemeClr val="dk1"/>
                </a:solidFill>
                <a:latin typeface="+mn-lt"/>
                <a:ea typeface="+mn-ea"/>
                <a:cs typeface="+mn-cs"/>
              </a:defRPr>
            </a:lvl7pPr>
            <a:lvl8pPr marL="3200400" algn="l" defTabSz="914400" rtl="0" eaLnBrk="1" latinLnBrk="0" hangingPunct="1">
              <a:defRPr sz="1800" kern="1200">
                <a:solidFill>
                  <a:schemeClr val="dk1"/>
                </a:solidFill>
                <a:latin typeface="+mn-lt"/>
                <a:ea typeface="+mn-ea"/>
                <a:cs typeface="+mn-cs"/>
              </a:defRPr>
            </a:lvl8pPr>
            <a:lvl9pPr marL="3657600" algn="l" defTabSz="914400" rtl="0" eaLnBrk="1" latinLnBrk="0" hangingPunct="1">
              <a:defRPr sz="1800" kern="1200">
                <a:solidFill>
                  <a:schemeClr val="dk1"/>
                </a:solidFill>
                <a:latin typeface="+mn-lt"/>
                <a:ea typeface="+mn-ea"/>
                <a:cs typeface="+mn-cs"/>
              </a:defRPr>
            </a:lvl9pPr>
          </a:lstStyle>
          <a:p>
            <a:pPr algn="ctr"/>
            <a:r>
              <a:rPr lang="en-US" dirty="0"/>
              <a:t>Do Lift-Off</a:t>
            </a:r>
          </a:p>
        </p:txBody>
      </p:sp>
      <p:sp>
        <p:nvSpPr>
          <p:cNvPr id="8" name="Rounded Rectangle 7"/>
          <p:cNvSpPr/>
          <p:nvPr/>
        </p:nvSpPr>
        <p:spPr>
          <a:xfrm>
            <a:off x="4247122" y="2254683"/>
            <a:ext cx="2412725" cy="1194654"/>
          </a:xfrm>
          <a:prstGeom prst="round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r>
              <a:rPr lang="en-US" dirty="0"/>
              <a:t>Run** Device2withAlignment with NPGS</a:t>
            </a:r>
          </a:p>
        </p:txBody>
      </p:sp>
      <p:sp>
        <p:nvSpPr>
          <p:cNvPr id="9" name="Rounded Rectangle 8"/>
          <p:cNvSpPr/>
          <p:nvPr/>
        </p:nvSpPr>
        <p:spPr>
          <a:xfrm>
            <a:off x="1134670" y="1368263"/>
            <a:ext cx="1765190" cy="729160"/>
          </a:xfrm>
          <a:prstGeom prst="roundRect">
            <a:avLst/>
          </a:prstGeom>
        </p:spPr>
        <p:style>
          <a:lnRef idx="2">
            <a:schemeClr val="accent6"/>
          </a:lnRef>
          <a:fillRef idx="1">
            <a:schemeClr val="lt1"/>
          </a:fillRef>
          <a:effectRef idx="0">
            <a:schemeClr val="accent6"/>
          </a:effectRef>
          <a:fontRef idx="minor">
            <a:schemeClr val="dk1"/>
          </a:fontRef>
        </p:style>
        <p:txBody>
          <a:bodyPr rtlCol="0" anchor="ctr"/>
          <a:lstStyle>
            <a:defPPr>
              <a:defRPr lang="en-US"/>
            </a:defPPr>
            <a:lvl1pPr marL="0" algn="l" defTabSz="914400" rtl="0" eaLnBrk="1" latinLnBrk="0" hangingPunct="1">
              <a:defRPr sz="1800" kern="1200">
                <a:solidFill>
                  <a:schemeClr val="dk1"/>
                </a:solidFill>
                <a:latin typeface="+mn-lt"/>
                <a:ea typeface="+mn-ea"/>
                <a:cs typeface="+mn-cs"/>
              </a:defRPr>
            </a:lvl1pPr>
            <a:lvl2pPr marL="457200" algn="l" defTabSz="914400" rtl="0" eaLnBrk="1" latinLnBrk="0" hangingPunct="1">
              <a:defRPr sz="1800" kern="1200">
                <a:solidFill>
                  <a:schemeClr val="dk1"/>
                </a:solidFill>
                <a:latin typeface="+mn-lt"/>
                <a:ea typeface="+mn-ea"/>
                <a:cs typeface="+mn-cs"/>
              </a:defRPr>
            </a:lvl2pPr>
            <a:lvl3pPr marL="914400" algn="l" defTabSz="914400" rtl="0" eaLnBrk="1" latinLnBrk="0" hangingPunct="1">
              <a:defRPr sz="1800" kern="1200">
                <a:solidFill>
                  <a:schemeClr val="dk1"/>
                </a:solidFill>
                <a:latin typeface="+mn-lt"/>
                <a:ea typeface="+mn-ea"/>
                <a:cs typeface="+mn-cs"/>
              </a:defRPr>
            </a:lvl3pPr>
            <a:lvl4pPr marL="1371600" algn="l" defTabSz="914400" rtl="0" eaLnBrk="1" latinLnBrk="0" hangingPunct="1">
              <a:defRPr sz="1800" kern="1200">
                <a:solidFill>
                  <a:schemeClr val="dk1"/>
                </a:solidFill>
                <a:latin typeface="+mn-lt"/>
                <a:ea typeface="+mn-ea"/>
                <a:cs typeface="+mn-cs"/>
              </a:defRPr>
            </a:lvl4pPr>
            <a:lvl5pPr marL="1828800" algn="l" defTabSz="914400" rtl="0" eaLnBrk="1" latinLnBrk="0" hangingPunct="1">
              <a:defRPr sz="1800" kern="1200">
                <a:solidFill>
                  <a:schemeClr val="dk1"/>
                </a:solidFill>
                <a:latin typeface="+mn-lt"/>
                <a:ea typeface="+mn-ea"/>
                <a:cs typeface="+mn-cs"/>
              </a:defRPr>
            </a:lvl5pPr>
            <a:lvl6pPr marL="2286000" algn="l" defTabSz="914400" rtl="0" eaLnBrk="1" latinLnBrk="0" hangingPunct="1">
              <a:defRPr sz="1800" kern="1200">
                <a:solidFill>
                  <a:schemeClr val="dk1"/>
                </a:solidFill>
                <a:latin typeface="+mn-lt"/>
                <a:ea typeface="+mn-ea"/>
                <a:cs typeface="+mn-cs"/>
              </a:defRPr>
            </a:lvl6pPr>
            <a:lvl7pPr marL="2743200" algn="l" defTabSz="914400" rtl="0" eaLnBrk="1" latinLnBrk="0" hangingPunct="1">
              <a:defRPr sz="1800" kern="1200">
                <a:solidFill>
                  <a:schemeClr val="dk1"/>
                </a:solidFill>
                <a:latin typeface="+mn-lt"/>
                <a:ea typeface="+mn-ea"/>
                <a:cs typeface="+mn-cs"/>
              </a:defRPr>
            </a:lvl7pPr>
            <a:lvl8pPr marL="3200400" algn="l" defTabSz="914400" rtl="0" eaLnBrk="1" latinLnBrk="0" hangingPunct="1">
              <a:defRPr sz="1800" kern="1200">
                <a:solidFill>
                  <a:schemeClr val="dk1"/>
                </a:solidFill>
                <a:latin typeface="+mn-lt"/>
                <a:ea typeface="+mn-ea"/>
                <a:cs typeface="+mn-cs"/>
              </a:defRPr>
            </a:lvl8pPr>
            <a:lvl9pPr marL="3657600" algn="l" defTabSz="914400" rtl="0" eaLnBrk="1" latinLnBrk="0" hangingPunct="1">
              <a:defRPr sz="1800" kern="1200">
                <a:solidFill>
                  <a:schemeClr val="dk1"/>
                </a:solidFill>
                <a:latin typeface="+mn-lt"/>
                <a:ea typeface="+mn-ea"/>
                <a:cs typeface="+mn-cs"/>
              </a:defRPr>
            </a:lvl9pPr>
          </a:lstStyle>
          <a:p>
            <a:pPr algn="ctr"/>
            <a:r>
              <a:rPr lang="en-US" dirty="0"/>
              <a:t>Spin resist on Sample</a:t>
            </a:r>
          </a:p>
        </p:txBody>
      </p:sp>
      <p:sp>
        <p:nvSpPr>
          <p:cNvPr id="10" name="Rounded Rectangle 9"/>
          <p:cNvSpPr/>
          <p:nvPr/>
        </p:nvSpPr>
        <p:spPr>
          <a:xfrm>
            <a:off x="4580582" y="1392995"/>
            <a:ext cx="1765190" cy="729160"/>
          </a:xfrm>
          <a:prstGeom prst="roundRect">
            <a:avLst/>
          </a:prstGeom>
        </p:spPr>
        <p:style>
          <a:lnRef idx="2">
            <a:schemeClr val="accent6"/>
          </a:lnRef>
          <a:fillRef idx="1">
            <a:schemeClr val="lt1"/>
          </a:fillRef>
          <a:effectRef idx="0">
            <a:schemeClr val="accent6"/>
          </a:effectRef>
          <a:fontRef idx="minor">
            <a:schemeClr val="dk1"/>
          </a:fontRef>
        </p:style>
        <p:txBody>
          <a:bodyPr rtlCol="0" anchor="ctr"/>
          <a:lstStyle>
            <a:defPPr>
              <a:defRPr lang="en-US"/>
            </a:defPPr>
            <a:lvl1pPr marL="0" algn="l" defTabSz="914400" rtl="0" eaLnBrk="1" latinLnBrk="0" hangingPunct="1">
              <a:defRPr sz="1800" kern="1200">
                <a:solidFill>
                  <a:schemeClr val="dk1"/>
                </a:solidFill>
                <a:latin typeface="+mn-lt"/>
                <a:ea typeface="+mn-ea"/>
                <a:cs typeface="+mn-cs"/>
              </a:defRPr>
            </a:lvl1pPr>
            <a:lvl2pPr marL="457200" algn="l" defTabSz="914400" rtl="0" eaLnBrk="1" latinLnBrk="0" hangingPunct="1">
              <a:defRPr sz="1800" kern="1200">
                <a:solidFill>
                  <a:schemeClr val="dk1"/>
                </a:solidFill>
                <a:latin typeface="+mn-lt"/>
                <a:ea typeface="+mn-ea"/>
                <a:cs typeface="+mn-cs"/>
              </a:defRPr>
            </a:lvl2pPr>
            <a:lvl3pPr marL="914400" algn="l" defTabSz="914400" rtl="0" eaLnBrk="1" latinLnBrk="0" hangingPunct="1">
              <a:defRPr sz="1800" kern="1200">
                <a:solidFill>
                  <a:schemeClr val="dk1"/>
                </a:solidFill>
                <a:latin typeface="+mn-lt"/>
                <a:ea typeface="+mn-ea"/>
                <a:cs typeface="+mn-cs"/>
              </a:defRPr>
            </a:lvl3pPr>
            <a:lvl4pPr marL="1371600" algn="l" defTabSz="914400" rtl="0" eaLnBrk="1" latinLnBrk="0" hangingPunct="1">
              <a:defRPr sz="1800" kern="1200">
                <a:solidFill>
                  <a:schemeClr val="dk1"/>
                </a:solidFill>
                <a:latin typeface="+mn-lt"/>
                <a:ea typeface="+mn-ea"/>
                <a:cs typeface="+mn-cs"/>
              </a:defRPr>
            </a:lvl4pPr>
            <a:lvl5pPr marL="1828800" algn="l" defTabSz="914400" rtl="0" eaLnBrk="1" latinLnBrk="0" hangingPunct="1">
              <a:defRPr sz="1800" kern="1200">
                <a:solidFill>
                  <a:schemeClr val="dk1"/>
                </a:solidFill>
                <a:latin typeface="+mn-lt"/>
                <a:ea typeface="+mn-ea"/>
                <a:cs typeface="+mn-cs"/>
              </a:defRPr>
            </a:lvl5pPr>
            <a:lvl6pPr marL="2286000" algn="l" defTabSz="914400" rtl="0" eaLnBrk="1" latinLnBrk="0" hangingPunct="1">
              <a:defRPr sz="1800" kern="1200">
                <a:solidFill>
                  <a:schemeClr val="dk1"/>
                </a:solidFill>
                <a:latin typeface="+mn-lt"/>
                <a:ea typeface="+mn-ea"/>
                <a:cs typeface="+mn-cs"/>
              </a:defRPr>
            </a:lvl6pPr>
            <a:lvl7pPr marL="2743200" algn="l" defTabSz="914400" rtl="0" eaLnBrk="1" latinLnBrk="0" hangingPunct="1">
              <a:defRPr sz="1800" kern="1200">
                <a:solidFill>
                  <a:schemeClr val="dk1"/>
                </a:solidFill>
                <a:latin typeface="+mn-lt"/>
                <a:ea typeface="+mn-ea"/>
                <a:cs typeface="+mn-cs"/>
              </a:defRPr>
            </a:lvl7pPr>
            <a:lvl8pPr marL="3200400" algn="l" defTabSz="914400" rtl="0" eaLnBrk="1" latinLnBrk="0" hangingPunct="1">
              <a:defRPr sz="1800" kern="1200">
                <a:solidFill>
                  <a:schemeClr val="dk1"/>
                </a:solidFill>
                <a:latin typeface="+mn-lt"/>
                <a:ea typeface="+mn-ea"/>
                <a:cs typeface="+mn-cs"/>
              </a:defRPr>
            </a:lvl8pPr>
            <a:lvl9pPr marL="3657600" algn="l" defTabSz="914400" rtl="0" eaLnBrk="1" latinLnBrk="0" hangingPunct="1">
              <a:defRPr sz="1800" kern="1200">
                <a:solidFill>
                  <a:schemeClr val="dk1"/>
                </a:solidFill>
                <a:latin typeface="+mn-lt"/>
                <a:ea typeface="+mn-ea"/>
                <a:cs typeface="+mn-cs"/>
              </a:defRPr>
            </a:lvl9pPr>
          </a:lstStyle>
          <a:p>
            <a:pPr algn="ctr"/>
            <a:r>
              <a:rPr lang="en-US" dirty="0"/>
              <a:t>Spin resist on Sample</a:t>
            </a:r>
          </a:p>
        </p:txBody>
      </p:sp>
      <p:sp>
        <p:nvSpPr>
          <p:cNvPr id="11" name="Rounded Rectangle 10"/>
          <p:cNvSpPr/>
          <p:nvPr/>
        </p:nvSpPr>
        <p:spPr>
          <a:xfrm>
            <a:off x="4570890" y="3604267"/>
            <a:ext cx="1765190" cy="729160"/>
          </a:xfrm>
          <a:prstGeom prst="roundRect">
            <a:avLst/>
          </a:prstGeom>
        </p:spPr>
        <p:style>
          <a:lnRef idx="2">
            <a:schemeClr val="accent6"/>
          </a:lnRef>
          <a:fillRef idx="1">
            <a:schemeClr val="lt1"/>
          </a:fillRef>
          <a:effectRef idx="0">
            <a:schemeClr val="accent6"/>
          </a:effectRef>
          <a:fontRef idx="minor">
            <a:schemeClr val="dk1"/>
          </a:fontRef>
        </p:style>
        <p:txBody>
          <a:bodyPr rtlCol="0" anchor="ctr"/>
          <a:lstStyle>
            <a:defPPr>
              <a:defRPr lang="en-US"/>
            </a:defPPr>
            <a:lvl1pPr marL="0" algn="l" defTabSz="914400" rtl="0" eaLnBrk="1" latinLnBrk="0" hangingPunct="1">
              <a:defRPr sz="1800" kern="1200">
                <a:solidFill>
                  <a:schemeClr val="dk1"/>
                </a:solidFill>
                <a:latin typeface="+mn-lt"/>
                <a:ea typeface="+mn-ea"/>
                <a:cs typeface="+mn-cs"/>
              </a:defRPr>
            </a:lvl1pPr>
            <a:lvl2pPr marL="457200" algn="l" defTabSz="914400" rtl="0" eaLnBrk="1" latinLnBrk="0" hangingPunct="1">
              <a:defRPr sz="1800" kern="1200">
                <a:solidFill>
                  <a:schemeClr val="dk1"/>
                </a:solidFill>
                <a:latin typeface="+mn-lt"/>
                <a:ea typeface="+mn-ea"/>
                <a:cs typeface="+mn-cs"/>
              </a:defRPr>
            </a:lvl2pPr>
            <a:lvl3pPr marL="914400" algn="l" defTabSz="914400" rtl="0" eaLnBrk="1" latinLnBrk="0" hangingPunct="1">
              <a:defRPr sz="1800" kern="1200">
                <a:solidFill>
                  <a:schemeClr val="dk1"/>
                </a:solidFill>
                <a:latin typeface="+mn-lt"/>
                <a:ea typeface="+mn-ea"/>
                <a:cs typeface="+mn-cs"/>
              </a:defRPr>
            </a:lvl3pPr>
            <a:lvl4pPr marL="1371600" algn="l" defTabSz="914400" rtl="0" eaLnBrk="1" latinLnBrk="0" hangingPunct="1">
              <a:defRPr sz="1800" kern="1200">
                <a:solidFill>
                  <a:schemeClr val="dk1"/>
                </a:solidFill>
                <a:latin typeface="+mn-lt"/>
                <a:ea typeface="+mn-ea"/>
                <a:cs typeface="+mn-cs"/>
              </a:defRPr>
            </a:lvl4pPr>
            <a:lvl5pPr marL="1828800" algn="l" defTabSz="914400" rtl="0" eaLnBrk="1" latinLnBrk="0" hangingPunct="1">
              <a:defRPr sz="1800" kern="1200">
                <a:solidFill>
                  <a:schemeClr val="dk1"/>
                </a:solidFill>
                <a:latin typeface="+mn-lt"/>
                <a:ea typeface="+mn-ea"/>
                <a:cs typeface="+mn-cs"/>
              </a:defRPr>
            </a:lvl5pPr>
            <a:lvl6pPr marL="2286000" algn="l" defTabSz="914400" rtl="0" eaLnBrk="1" latinLnBrk="0" hangingPunct="1">
              <a:defRPr sz="1800" kern="1200">
                <a:solidFill>
                  <a:schemeClr val="dk1"/>
                </a:solidFill>
                <a:latin typeface="+mn-lt"/>
                <a:ea typeface="+mn-ea"/>
                <a:cs typeface="+mn-cs"/>
              </a:defRPr>
            </a:lvl6pPr>
            <a:lvl7pPr marL="2743200" algn="l" defTabSz="914400" rtl="0" eaLnBrk="1" latinLnBrk="0" hangingPunct="1">
              <a:defRPr sz="1800" kern="1200">
                <a:solidFill>
                  <a:schemeClr val="dk1"/>
                </a:solidFill>
                <a:latin typeface="+mn-lt"/>
                <a:ea typeface="+mn-ea"/>
                <a:cs typeface="+mn-cs"/>
              </a:defRPr>
            </a:lvl7pPr>
            <a:lvl8pPr marL="3200400" algn="l" defTabSz="914400" rtl="0" eaLnBrk="1" latinLnBrk="0" hangingPunct="1">
              <a:defRPr sz="1800" kern="1200">
                <a:solidFill>
                  <a:schemeClr val="dk1"/>
                </a:solidFill>
                <a:latin typeface="+mn-lt"/>
                <a:ea typeface="+mn-ea"/>
                <a:cs typeface="+mn-cs"/>
              </a:defRPr>
            </a:lvl8pPr>
            <a:lvl9pPr marL="3657600" algn="l" defTabSz="914400" rtl="0" eaLnBrk="1" latinLnBrk="0" hangingPunct="1">
              <a:defRPr sz="1800" kern="1200">
                <a:solidFill>
                  <a:schemeClr val="dk1"/>
                </a:solidFill>
                <a:latin typeface="+mn-lt"/>
                <a:ea typeface="+mn-ea"/>
                <a:cs typeface="+mn-cs"/>
              </a:defRPr>
            </a:lvl9pPr>
          </a:lstStyle>
          <a:p>
            <a:pPr algn="ctr"/>
            <a:r>
              <a:rPr lang="en-US" dirty="0"/>
              <a:t>Develop Sample</a:t>
            </a:r>
          </a:p>
        </p:txBody>
      </p:sp>
      <p:sp>
        <p:nvSpPr>
          <p:cNvPr id="12" name="Rounded Rectangle 11"/>
          <p:cNvSpPr/>
          <p:nvPr/>
        </p:nvSpPr>
        <p:spPr>
          <a:xfrm>
            <a:off x="4570890" y="4461403"/>
            <a:ext cx="1765190" cy="729160"/>
          </a:xfrm>
          <a:prstGeom prst="roundRect">
            <a:avLst/>
          </a:prstGeom>
        </p:spPr>
        <p:style>
          <a:lnRef idx="2">
            <a:schemeClr val="accent6"/>
          </a:lnRef>
          <a:fillRef idx="1">
            <a:schemeClr val="lt1"/>
          </a:fillRef>
          <a:effectRef idx="0">
            <a:schemeClr val="accent6"/>
          </a:effectRef>
          <a:fontRef idx="minor">
            <a:schemeClr val="dk1"/>
          </a:fontRef>
        </p:style>
        <p:txBody>
          <a:bodyPr rtlCol="0" anchor="ctr"/>
          <a:lstStyle>
            <a:defPPr>
              <a:defRPr lang="en-US"/>
            </a:defPPr>
            <a:lvl1pPr marL="0" algn="l" defTabSz="914400" rtl="0" eaLnBrk="1" latinLnBrk="0" hangingPunct="1">
              <a:defRPr sz="1800" kern="1200">
                <a:solidFill>
                  <a:schemeClr val="dk1"/>
                </a:solidFill>
                <a:latin typeface="+mn-lt"/>
                <a:ea typeface="+mn-ea"/>
                <a:cs typeface="+mn-cs"/>
              </a:defRPr>
            </a:lvl1pPr>
            <a:lvl2pPr marL="457200" algn="l" defTabSz="914400" rtl="0" eaLnBrk="1" latinLnBrk="0" hangingPunct="1">
              <a:defRPr sz="1800" kern="1200">
                <a:solidFill>
                  <a:schemeClr val="dk1"/>
                </a:solidFill>
                <a:latin typeface="+mn-lt"/>
                <a:ea typeface="+mn-ea"/>
                <a:cs typeface="+mn-cs"/>
              </a:defRPr>
            </a:lvl2pPr>
            <a:lvl3pPr marL="914400" algn="l" defTabSz="914400" rtl="0" eaLnBrk="1" latinLnBrk="0" hangingPunct="1">
              <a:defRPr sz="1800" kern="1200">
                <a:solidFill>
                  <a:schemeClr val="dk1"/>
                </a:solidFill>
                <a:latin typeface="+mn-lt"/>
                <a:ea typeface="+mn-ea"/>
                <a:cs typeface="+mn-cs"/>
              </a:defRPr>
            </a:lvl3pPr>
            <a:lvl4pPr marL="1371600" algn="l" defTabSz="914400" rtl="0" eaLnBrk="1" latinLnBrk="0" hangingPunct="1">
              <a:defRPr sz="1800" kern="1200">
                <a:solidFill>
                  <a:schemeClr val="dk1"/>
                </a:solidFill>
                <a:latin typeface="+mn-lt"/>
                <a:ea typeface="+mn-ea"/>
                <a:cs typeface="+mn-cs"/>
              </a:defRPr>
            </a:lvl4pPr>
            <a:lvl5pPr marL="1828800" algn="l" defTabSz="914400" rtl="0" eaLnBrk="1" latinLnBrk="0" hangingPunct="1">
              <a:defRPr sz="1800" kern="1200">
                <a:solidFill>
                  <a:schemeClr val="dk1"/>
                </a:solidFill>
                <a:latin typeface="+mn-lt"/>
                <a:ea typeface="+mn-ea"/>
                <a:cs typeface="+mn-cs"/>
              </a:defRPr>
            </a:lvl5pPr>
            <a:lvl6pPr marL="2286000" algn="l" defTabSz="914400" rtl="0" eaLnBrk="1" latinLnBrk="0" hangingPunct="1">
              <a:defRPr sz="1800" kern="1200">
                <a:solidFill>
                  <a:schemeClr val="dk1"/>
                </a:solidFill>
                <a:latin typeface="+mn-lt"/>
                <a:ea typeface="+mn-ea"/>
                <a:cs typeface="+mn-cs"/>
              </a:defRPr>
            </a:lvl6pPr>
            <a:lvl7pPr marL="2743200" algn="l" defTabSz="914400" rtl="0" eaLnBrk="1" latinLnBrk="0" hangingPunct="1">
              <a:defRPr sz="1800" kern="1200">
                <a:solidFill>
                  <a:schemeClr val="dk1"/>
                </a:solidFill>
                <a:latin typeface="+mn-lt"/>
                <a:ea typeface="+mn-ea"/>
                <a:cs typeface="+mn-cs"/>
              </a:defRPr>
            </a:lvl7pPr>
            <a:lvl8pPr marL="3200400" algn="l" defTabSz="914400" rtl="0" eaLnBrk="1" latinLnBrk="0" hangingPunct="1">
              <a:defRPr sz="1800" kern="1200">
                <a:solidFill>
                  <a:schemeClr val="dk1"/>
                </a:solidFill>
                <a:latin typeface="+mn-lt"/>
                <a:ea typeface="+mn-ea"/>
                <a:cs typeface="+mn-cs"/>
              </a:defRPr>
            </a:lvl8pPr>
            <a:lvl9pPr marL="3657600" algn="l" defTabSz="914400" rtl="0" eaLnBrk="1" latinLnBrk="0" hangingPunct="1">
              <a:defRPr sz="1800" kern="1200">
                <a:solidFill>
                  <a:schemeClr val="dk1"/>
                </a:solidFill>
                <a:latin typeface="+mn-lt"/>
                <a:ea typeface="+mn-ea"/>
                <a:cs typeface="+mn-cs"/>
              </a:defRPr>
            </a:lvl9pPr>
          </a:lstStyle>
          <a:p>
            <a:pPr algn="ctr"/>
            <a:r>
              <a:rPr lang="en-US" dirty="0"/>
              <a:t>Evaporate metal on Sample</a:t>
            </a:r>
          </a:p>
        </p:txBody>
      </p:sp>
      <p:sp>
        <p:nvSpPr>
          <p:cNvPr id="13" name="Rounded Rectangle 12"/>
          <p:cNvSpPr/>
          <p:nvPr/>
        </p:nvSpPr>
        <p:spPr>
          <a:xfrm>
            <a:off x="4570890" y="5318539"/>
            <a:ext cx="1765190" cy="729160"/>
          </a:xfrm>
          <a:prstGeom prst="roundRect">
            <a:avLst/>
          </a:prstGeom>
        </p:spPr>
        <p:style>
          <a:lnRef idx="2">
            <a:schemeClr val="accent6"/>
          </a:lnRef>
          <a:fillRef idx="1">
            <a:schemeClr val="lt1"/>
          </a:fillRef>
          <a:effectRef idx="0">
            <a:schemeClr val="accent6"/>
          </a:effectRef>
          <a:fontRef idx="minor">
            <a:schemeClr val="dk1"/>
          </a:fontRef>
        </p:style>
        <p:txBody>
          <a:bodyPr rtlCol="0" anchor="ctr"/>
          <a:lstStyle>
            <a:defPPr>
              <a:defRPr lang="en-US"/>
            </a:defPPr>
            <a:lvl1pPr marL="0" algn="l" defTabSz="914400" rtl="0" eaLnBrk="1" latinLnBrk="0" hangingPunct="1">
              <a:defRPr sz="1800" kern="1200">
                <a:solidFill>
                  <a:schemeClr val="dk1"/>
                </a:solidFill>
                <a:latin typeface="+mn-lt"/>
                <a:ea typeface="+mn-ea"/>
                <a:cs typeface="+mn-cs"/>
              </a:defRPr>
            </a:lvl1pPr>
            <a:lvl2pPr marL="457200" algn="l" defTabSz="914400" rtl="0" eaLnBrk="1" latinLnBrk="0" hangingPunct="1">
              <a:defRPr sz="1800" kern="1200">
                <a:solidFill>
                  <a:schemeClr val="dk1"/>
                </a:solidFill>
                <a:latin typeface="+mn-lt"/>
                <a:ea typeface="+mn-ea"/>
                <a:cs typeface="+mn-cs"/>
              </a:defRPr>
            </a:lvl2pPr>
            <a:lvl3pPr marL="914400" algn="l" defTabSz="914400" rtl="0" eaLnBrk="1" latinLnBrk="0" hangingPunct="1">
              <a:defRPr sz="1800" kern="1200">
                <a:solidFill>
                  <a:schemeClr val="dk1"/>
                </a:solidFill>
                <a:latin typeface="+mn-lt"/>
                <a:ea typeface="+mn-ea"/>
                <a:cs typeface="+mn-cs"/>
              </a:defRPr>
            </a:lvl3pPr>
            <a:lvl4pPr marL="1371600" algn="l" defTabSz="914400" rtl="0" eaLnBrk="1" latinLnBrk="0" hangingPunct="1">
              <a:defRPr sz="1800" kern="1200">
                <a:solidFill>
                  <a:schemeClr val="dk1"/>
                </a:solidFill>
                <a:latin typeface="+mn-lt"/>
                <a:ea typeface="+mn-ea"/>
                <a:cs typeface="+mn-cs"/>
              </a:defRPr>
            </a:lvl4pPr>
            <a:lvl5pPr marL="1828800" algn="l" defTabSz="914400" rtl="0" eaLnBrk="1" latinLnBrk="0" hangingPunct="1">
              <a:defRPr sz="1800" kern="1200">
                <a:solidFill>
                  <a:schemeClr val="dk1"/>
                </a:solidFill>
                <a:latin typeface="+mn-lt"/>
                <a:ea typeface="+mn-ea"/>
                <a:cs typeface="+mn-cs"/>
              </a:defRPr>
            </a:lvl5pPr>
            <a:lvl6pPr marL="2286000" algn="l" defTabSz="914400" rtl="0" eaLnBrk="1" latinLnBrk="0" hangingPunct="1">
              <a:defRPr sz="1800" kern="1200">
                <a:solidFill>
                  <a:schemeClr val="dk1"/>
                </a:solidFill>
                <a:latin typeface="+mn-lt"/>
                <a:ea typeface="+mn-ea"/>
                <a:cs typeface="+mn-cs"/>
              </a:defRPr>
            </a:lvl6pPr>
            <a:lvl7pPr marL="2743200" algn="l" defTabSz="914400" rtl="0" eaLnBrk="1" latinLnBrk="0" hangingPunct="1">
              <a:defRPr sz="1800" kern="1200">
                <a:solidFill>
                  <a:schemeClr val="dk1"/>
                </a:solidFill>
                <a:latin typeface="+mn-lt"/>
                <a:ea typeface="+mn-ea"/>
                <a:cs typeface="+mn-cs"/>
              </a:defRPr>
            </a:lvl7pPr>
            <a:lvl8pPr marL="3200400" algn="l" defTabSz="914400" rtl="0" eaLnBrk="1" latinLnBrk="0" hangingPunct="1">
              <a:defRPr sz="1800" kern="1200">
                <a:solidFill>
                  <a:schemeClr val="dk1"/>
                </a:solidFill>
                <a:latin typeface="+mn-lt"/>
                <a:ea typeface="+mn-ea"/>
                <a:cs typeface="+mn-cs"/>
              </a:defRPr>
            </a:lvl8pPr>
            <a:lvl9pPr marL="3657600" algn="l" defTabSz="914400" rtl="0" eaLnBrk="1" latinLnBrk="0" hangingPunct="1">
              <a:defRPr sz="1800" kern="1200">
                <a:solidFill>
                  <a:schemeClr val="dk1"/>
                </a:solidFill>
                <a:latin typeface="+mn-lt"/>
                <a:ea typeface="+mn-ea"/>
                <a:cs typeface="+mn-cs"/>
              </a:defRPr>
            </a:lvl9pPr>
          </a:lstStyle>
          <a:p>
            <a:pPr algn="ctr"/>
            <a:r>
              <a:rPr lang="en-US" dirty="0"/>
              <a:t>Do Lift-Off</a:t>
            </a:r>
          </a:p>
        </p:txBody>
      </p:sp>
      <p:cxnSp>
        <p:nvCxnSpPr>
          <p:cNvPr id="14" name="Straight Arrow Connector 13"/>
          <p:cNvCxnSpPr/>
          <p:nvPr/>
        </p:nvCxnSpPr>
        <p:spPr>
          <a:xfrm flipV="1">
            <a:off x="3150868" y="1757575"/>
            <a:ext cx="1096254" cy="3408256"/>
          </a:xfrm>
          <a:prstGeom prst="straightConnector1">
            <a:avLst/>
          </a:prstGeom>
          <a:ln>
            <a:tailEnd type="triangle"/>
          </a:ln>
        </p:spPr>
        <p:style>
          <a:lnRef idx="1">
            <a:schemeClr val="accent1"/>
          </a:lnRef>
          <a:fillRef idx="0">
            <a:schemeClr val="accent1"/>
          </a:fillRef>
          <a:effectRef idx="0">
            <a:schemeClr val="accent1"/>
          </a:effectRef>
          <a:fontRef idx="minor">
            <a:schemeClr val="tx1"/>
          </a:fontRef>
        </p:style>
      </p:cxnSp>
      <p:cxnSp>
        <p:nvCxnSpPr>
          <p:cNvPr id="15" name="Straight Arrow Connector 14"/>
          <p:cNvCxnSpPr/>
          <p:nvPr/>
        </p:nvCxnSpPr>
        <p:spPr>
          <a:xfrm flipH="1">
            <a:off x="3052998" y="1703559"/>
            <a:ext cx="14288" cy="3432988"/>
          </a:xfrm>
          <a:prstGeom prst="straightConnector1">
            <a:avLst/>
          </a:prstGeom>
          <a:ln>
            <a:tailEnd type="triangle"/>
          </a:ln>
        </p:spPr>
        <p:style>
          <a:lnRef idx="1">
            <a:schemeClr val="accent1"/>
          </a:lnRef>
          <a:fillRef idx="0">
            <a:schemeClr val="accent1"/>
          </a:fillRef>
          <a:effectRef idx="0">
            <a:schemeClr val="accent1"/>
          </a:effectRef>
          <a:fontRef idx="minor">
            <a:schemeClr val="tx1"/>
          </a:fontRef>
        </p:style>
      </p:cxnSp>
      <p:cxnSp>
        <p:nvCxnSpPr>
          <p:cNvPr id="16" name="Straight Arrow Connector 15"/>
          <p:cNvCxnSpPr/>
          <p:nvPr/>
        </p:nvCxnSpPr>
        <p:spPr>
          <a:xfrm>
            <a:off x="6774568" y="1641495"/>
            <a:ext cx="0" cy="3925544"/>
          </a:xfrm>
          <a:prstGeom prst="straightConnector1">
            <a:avLst/>
          </a:prstGeom>
          <a:ln>
            <a:tailEnd type="triangle"/>
          </a:ln>
        </p:spPr>
        <p:style>
          <a:lnRef idx="1">
            <a:schemeClr val="accent1"/>
          </a:lnRef>
          <a:fillRef idx="0">
            <a:schemeClr val="accent1"/>
          </a:fillRef>
          <a:effectRef idx="0">
            <a:schemeClr val="accent1"/>
          </a:effectRef>
          <a:fontRef idx="minor">
            <a:schemeClr val="tx1"/>
          </a:fontRef>
        </p:style>
      </p:cxnSp>
      <p:sp>
        <p:nvSpPr>
          <p:cNvPr id="17" name="Rounded Rectangle 16"/>
          <p:cNvSpPr/>
          <p:nvPr/>
        </p:nvSpPr>
        <p:spPr>
          <a:xfrm>
            <a:off x="9276323" y="4721211"/>
            <a:ext cx="1158979" cy="1018275"/>
          </a:xfrm>
          <a:prstGeom prst="round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r>
              <a:rPr lang="en-US" dirty="0"/>
              <a:t>Blue steps done in SEM</a:t>
            </a:r>
          </a:p>
        </p:txBody>
      </p:sp>
      <p:sp>
        <p:nvSpPr>
          <p:cNvPr id="18" name="TextBox 36"/>
          <p:cNvSpPr txBox="1"/>
          <p:nvPr/>
        </p:nvSpPr>
        <p:spPr>
          <a:xfrm>
            <a:off x="8627087" y="2361061"/>
            <a:ext cx="2457450" cy="923330"/>
          </a:xfrm>
          <a:prstGeom prst="rect">
            <a:avLst/>
          </a:prstGeom>
          <a:noFill/>
        </p:spPr>
        <p:txBody>
          <a:bodyPr wrap="square" rtlCol="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en-US" dirty="0"/>
              <a:t>**”Align” and “DevPat2” are combined in this step.</a:t>
            </a:r>
          </a:p>
        </p:txBody>
      </p:sp>
      <p:sp>
        <p:nvSpPr>
          <p:cNvPr id="19" name="TextBox 37"/>
          <p:cNvSpPr txBox="1"/>
          <p:nvPr/>
        </p:nvSpPr>
        <p:spPr>
          <a:xfrm>
            <a:off x="1134670" y="810300"/>
            <a:ext cx="1885606" cy="369332"/>
          </a:xfrm>
          <a:prstGeom prst="rect">
            <a:avLst/>
          </a:prstGeom>
          <a:noFill/>
        </p:spPr>
        <p:txBody>
          <a:bodyPr wrap="square" rtlCol="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en-US" u="sng" dirty="0"/>
              <a:t>1</a:t>
            </a:r>
            <a:r>
              <a:rPr lang="en-US" u="sng" baseline="30000" dirty="0"/>
              <a:t>st</a:t>
            </a:r>
            <a:r>
              <a:rPr lang="en-US" u="sng" dirty="0"/>
              <a:t> Processing Run</a:t>
            </a:r>
          </a:p>
        </p:txBody>
      </p:sp>
      <p:sp>
        <p:nvSpPr>
          <p:cNvPr id="20" name="TextBox 39"/>
          <p:cNvSpPr txBox="1"/>
          <p:nvPr/>
        </p:nvSpPr>
        <p:spPr>
          <a:xfrm>
            <a:off x="4520374" y="819825"/>
            <a:ext cx="1984424" cy="369332"/>
          </a:xfrm>
          <a:prstGeom prst="rect">
            <a:avLst/>
          </a:prstGeom>
          <a:noFill/>
        </p:spPr>
        <p:txBody>
          <a:bodyPr wrap="square" rtlCol="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en-US" u="sng" dirty="0"/>
              <a:t>2</a:t>
            </a:r>
            <a:r>
              <a:rPr lang="en-US" u="sng" baseline="30000" dirty="0"/>
              <a:t>nd</a:t>
            </a:r>
            <a:r>
              <a:rPr lang="en-US" u="sng" dirty="0"/>
              <a:t> Processing Run</a:t>
            </a:r>
          </a:p>
        </p:txBody>
      </p:sp>
    </p:spTree>
    <p:extLst>
      <p:ext uri="{BB962C8B-B14F-4D97-AF65-F5344CB8AC3E}">
        <p14:creationId xmlns:p14="http://schemas.microsoft.com/office/powerpoint/2010/main" val="1409743481"/>
      </p:ext>
    </p:extLst>
  </p:cSld>
  <p:clrMapOvr>
    <a:masterClrMapping/>
  </p:clrMapOvr>
</p:sld>
</file>

<file path=ppt/slides/slide4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After developing away exposed areas from DevPat1.RF6 lithography run.</a:t>
            </a:r>
          </a:p>
        </p:txBody>
      </p:sp>
      <p:pic>
        <p:nvPicPr>
          <p:cNvPr id="4" name="Content Placeholder 3"/>
          <p:cNvPicPr>
            <a:picLocks noGrp="1" noChangeAspect="1"/>
          </p:cNvPicPr>
          <p:nvPr>
            <p:ph idx="1"/>
          </p:nvPr>
        </p:nvPicPr>
        <p:blipFill>
          <a:blip r:embed="rId2">
            <a:extLst>
              <a:ext uri="{BEBA8EAE-BF5A-486C-A8C5-ECC9F3942E4B}">
                <a14:imgProps xmlns:a14="http://schemas.microsoft.com/office/drawing/2010/main">
                  <a14:imgLayer r:embed="rId3">
                    <a14:imgEffect>
                      <a14:brightnessContrast bright="40000"/>
                    </a14:imgEffect>
                  </a14:imgLayer>
                </a14:imgProps>
              </a:ext>
              <a:ext uri="{28A0092B-C50C-407E-A947-70E740481C1C}">
                <a14:useLocalDpi xmlns:a14="http://schemas.microsoft.com/office/drawing/2010/main" val="0"/>
              </a:ext>
            </a:extLst>
          </a:blip>
          <a:stretch>
            <a:fillRect/>
          </a:stretch>
        </p:blipFill>
        <p:spPr>
          <a:xfrm>
            <a:off x="3733450" y="1825625"/>
            <a:ext cx="4725100" cy="4351338"/>
          </a:xfrm>
        </p:spPr>
      </p:pic>
    </p:spTree>
    <p:extLst>
      <p:ext uri="{BB962C8B-B14F-4D97-AF65-F5344CB8AC3E}">
        <p14:creationId xmlns:p14="http://schemas.microsoft.com/office/powerpoint/2010/main" val="994578969"/>
      </p:ext>
    </p:extLst>
  </p:cSld>
  <p:clrMapOvr>
    <a:masterClrMapping/>
  </p:clrMapOvr>
</p:sld>
</file>

<file path=ppt/slides/slide4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Now we will use NPGS to align to these marks</a:t>
            </a:r>
          </a:p>
        </p:txBody>
      </p:sp>
      <p:pic>
        <p:nvPicPr>
          <p:cNvPr id="4" name="Content Placeholder 3"/>
          <p:cNvPicPr>
            <a:picLocks noGrp="1" noChangeAspect="1"/>
          </p:cNvPicPr>
          <p:nvPr>
            <p:ph idx="1"/>
          </p:nvPr>
        </p:nvPicPr>
        <p:blipFill>
          <a:blip r:embed="rId2">
            <a:extLst>
              <a:ext uri="{28A0092B-C50C-407E-A947-70E740481C1C}">
                <a14:useLocalDpi xmlns:a14="http://schemas.microsoft.com/office/drawing/2010/main" val="0"/>
              </a:ext>
            </a:extLst>
          </a:blip>
          <a:stretch>
            <a:fillRect/>
          </a:stretch>
        </p:blipFill>
        <p:spPr>
          <a:xfrm>
            <a:off x="2684651" y="1897187"/>
            <a:ext cx="5439172" cy="4351338"/>
          </a:xfrm>
        </p:spPr>
      </p:pic>
    </p:spTree>
    <p:extLst>
      <p:ext uri="{BB962C8B-B14F-4D97-AF65-F5344CB8AC3E}">
        <p14:creationId xmlns:p14="http://schemas.microsoft.com/office/powerpoint/2010/main" val="1508335587"/>
      </p:ext>
    </p:extLst>
  </p:cSld>
  <p:clrMapOvr>
    <a:masterClrMapping/>
  </p:clrMapOvr>
</p:sld>
</file>

<file path=ppt/slides/slide4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US" dirty="0"/>
              <a:t>After exposing resist with DevPat1 and your device in middle of this align pattern.  Align to the alignment marks from DevPat1.</a:t>
            </a:r>
          </a:p>
        </p:txBody>
      </p:sp>
      <p:sp>
        <p:nvSpPr>
          <p:cNvPr id="5" name="TextBox 4"/>
          <p:cNvSpPr txBox="1"/>
          <p:nvPr/>
        </p:nvSpPr>
        <p:spPr>
          <a:xfrm>
            <a:off x="336062" y="2477476"/>
            <a:ext cx="2391507" cy="4247317"/>
          </a:xfrm>
          <a:prstGeom prst="rect">
            <a:avLst/>
          </a:prstGeom>
          <a:noFill/>
        </p:spPr>
        <p:txBody>
          <a:bodyPr wrap="square" rtlCol="0">
            <a:spAutoFit/>
          </a:bodyPr>
          <a:lstStyle/>
          <a:p>
            <a:r>
              <a:rPr lang="en-US" dirty="0"/>
              <a:t>A.  Do your  best alignment with stage and image from SEM.  B.  Then Run Align.rf6 and image of your pattern will be acquired.  </a:t>
            </a:r>
          </a:p>
          <a:p>
            <a:r>
              <a:rPr lang="en-US" dirty="0"/>
              <a:t>C. Now move cursors NPGS puts up with edge of SEM pattern that NPGS has imported for you!</a:t>
            </a:r>
          </a:p>
          <a:p>
            <a:r>
              <a:rPr lang="en-US" dirty="0"/>
              <a:t>D.  Hit R on screen, calculate rotation matrix</a:t>
            </a:r>
          </a:p>
        </p:txBody>
      </p:sp>
      <p:sp>
        <p:nvSpPr>
          <p:cNvPr id="3" name="TextBox 2"/>
          <p:cNvSpPr txBox="1"/>
          <p:nvPr/>
        </p:nvSpPr>
        <p:spPr>
          <a:xfrm>
            <a:off x="4173166" y="6313251"/>
            <a:ext cx="5204298" cy="646331"/>
          </a:xfrm>
          <a:prstGeom prst="rect">
            <a:avLst/>
          </a:prstGeom>
          <a:noFill/>
        </p:spPr>
        <p:txBody>
          <a:bodyPr wrap="square" rtlCol="0">
            <a:spAutoFit/>
          </a:bodyPr>
          <a:lstStyle/>
          <a:p>
            <a:r>
              <a:rPr lang="en-US" dirty="0"/>
              <a:t>The image area is cleverly only the small squares and so most of resist is not exposed!</a:t>
            </a:r>
          </a:p>
        </p:txBody>
      </p:sp>
      <p:pic>
        <p:nvPicPr>
          <p:cNvPr id="7" name="Content Placeholder 3"/>
          <p:cNvPicPr>
            <a:picLocks noGrp="1" noChangeAspect="1"/>
          </p:cNvPicPr>
          <p:nvPr>
            <p:ph idx="1"/>
          </p:nvPr>
        </p:nvPicPr>
        <p:blipFill>
          <a:blip r:embed="rId2">
            <a:extLst>
              <a:ext uri="{28A0092B-C50C-407E-A947-70E740481C1C}">
                <a14:useLocalDpi xmlns:a14="http://schemas.microsoft.com/office/drawing/2010/main" val="0"/>
              </a:ext>
            </a:extLst>
          </a:blip>
          <a:stretch>
            <a:fillRect/>
          </a:stretch>
        </p:blipFill>
        <p:spPr>
          <a:xfrm>
            <a:off x="3376414" y="1825625"/>
            <a:ext cx="5439172" cy="4351338"/>
          </a:xfrm>
        </p:spPr>
      </p:pic>
    </p:spTree>
    <p:extLst>
      <p:ext uri="{BB962C8B-B14F-4D97-AF65-F5344CB8AC3E}">
        <p14:creationId xmlns:p14="http://schemas.microsoft.com/office/powerpoint/2010/main" val="3028427064"/>
      </p:ext>
    </p:extLst>
  </p:cSld>
  <p:clrMapOvr>
    <a:masterClrMapping/>
  </p:clrMapOvr>
</p:sld>
</file>

<file path=ppt/slides/slide4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Repeat this procedure with all four alignment marks.  </a:t>
            </a:r>
          </a:p>
        </p:txBody>
      </p:sp>
      <p:pic>
        <p:nvPicPr>
          <p:cNvPr id="4" name="Content Placeholder 3"/>
          <p:cNvPicPr>
            <a:picLocks noGrp="1" noChangeAspect="1"/>
          </p:cNvPicPr>
          <p:nvPr>
            <p:ph idx="1"/>
          </p:nvPr>
        </p:nvPicPr>
        <p:blipFill>
          <a:blip r:embed="rId2">
            <a:extLst>
              <a:ext uri="{28A0092B-C50C-407E-A947-70E740481C1C}">
                <a14:useLocalDpi xmlns:a14="http://schemas.microsoft.com/office/drawing/2010/main" val="0"/>
              </a:ext>
            </a:extLst>
          </a:blip>
          <a:stretch>
            <a:fillRect/>
          </a:stretch>
        </p:blipFill>
        <p:spPr>
          <a:xfrm>
            <a:off x="3195108" y="1825625"/>
            <a:ext cx="5801783" cy="4351338"/>
          </a:xfrm>
        </p:spPr>
      </p:pic>
    </p:spTree>
    <p:extLst>
      <p:ext uri="{BB962C8B-B14F-4D97-AF65-F5344CB8AC3E}">
        <p14:creationId xmlns:p14="http://schemas.microsoft.com/office/powerpoint/2010/main" val="2918072734"/>
      </p:ext>
    </p:extLst>
  </p:cSld>
  <p:clrMapOvr>
    <a:masterClrMapping/>
  </p:clrMapOvr>
</p:sld>
</file>

<file path=ppt/slides/slide5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US" dirty="0"/>
              <a:t>Final alignment, on these rather poor marks but it worked.  You are now ready to run DevPat2 with your pattern in center and all will be aligned with respect to first pattern. </a:t>
            </a:r>
          </a:p>
        </p:txBody>
      </p:sp>
      <p:pic>
        <p:nvPicPr>
          <p:cNvPr id="4" name="Content Placeholder 3"/>
          <p:cNvPicPr>
            <a:picLocks noGrp="1" noChangeAspect="1"/>
          </p:cNvPicPr>
          <p:nvPr>
            <p:ph idx="1"/>
          </p:nvPr>
        </p:nvPicPr>
        <p:blipFill>
          <a:blip r:embed="rId2">
            <a:extLst>
              <a:ext uri="{28A0092B-C50C-407E-A947-70E740481C1C}">
                <a14:useLocalDpi xmlns:a14="http://schemas.microsoft.com/office/drawing/2010/main" val="0"/>
              </a:ext>
            </a:extLst>
          </a:blip>
          <a:stretch>
            <a:fillRect/>
          </a:stretch>
        </p:blipFill>
        <p:spPr>
          <a:xfrm>
            <a:off x="3116954" y="2255472"/>
            <a:ext cx="5801783" cy="4351338"/>
          </a:xfrm>
        </p:spPr>
      </p:pic>
    </p:spTree>
    <p:extLst>
      <p:ext uri="{BB962C8B-B14F-4D97-AF65-F5344CB8AC3E}">
        <p14:creationId xmlns:p14="http://schemas.microsoft.com/office/powerpoint/2010/main" val="3693349028"/>
      </p:ext>
    </p:extLst>
  </p:cSld>
  <p:clrMapOvr>
    <a:masterClrMapping/>
  </p:clrMapOvr>
</p:sld>
</file>

<file path=ppt/slides/slide5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How to spin coat PMMA onto Si</a:t>
            </a:r>
          </a:p>
        </p:txBody>
      </p:sp>
      <p:pic>
        <p:nvPicPr>
          <p:cNvPr id="4" name="Content Placeholder 3"/>
          <p:cNvPicPr>
            <a:picLocks noGrp="1" noChangeAspect="1"/>
          </p:cNvPicPr>
          <p:nvPr>
            <p:ph idx="1"/>
          </p:nvPr>
        </p:nvPicPr>
        <p:blipFill>
          <a:blip r:embed="rId2">
            <a:extLst>
              <a:ext uri="{28A0092B-C50C-407E-A947-70E740481C1C}">
                <a14:useLocalDpi xmlns:a14="http://schemas.microsoft.com/office/drawing/2010/main" val="0"/>
              </a:ext>
            </a:extLst>
          </a:blip>
          <a:stretch>
            <a:fillRect/>
          </a:stretch>
        </p:blipFill>
        <p:spPr>
          <a:xfrm>
            <a:off x="2304562" y="1777918"/>
            <a:ext cx="5801784" cy="4351338"/>
          </a:xfrm>
        </p:spPr>
      </p:pic>
      <p:sp>
        <p:nvSpPr>
          <p:cNvPr id="5" name="TextBox 4"/>
          <p:cNvSpPr txBox="1"/>
          <p:nvPr/>
        </p:nvSpPr>
        <p:spPr>
          <a:xfrm>
            <a:off x="8245503" y="3586038"/>
            <a:ext cx="2727297" cy="1754326"/>
          </a:xfrm>
          <a:prstGeom prst="rect">
            <a:avLst/>
          </a:prstGeom>
          <a:noFill/>
        </p:spPr>
        <p:txBody>
          <a:bodyPr wrap="square" rtlCol="0">
            <a:spAutoFit/>
          </a:bodyPr>
          <a:lstStyle/>
          <a:p>
            <a:r>
              <a:rPr lang="en-US" dirty="0"/>
              <a:t>Recipe 10 at ONAMI/MBI works well.  10 sec spin at 200 rpm followed by a 1:10 sec slow acceleration to 5000 rpm (I stop at 4000 rpm or about 1 minute in).</a:t>
            </a:r>
          </a:p>
        </p:txBody>
      </p:sp>
    </p:spTree>
    <p:extLst>
      <p:ext uri="{BB962C8B-B14F-4D97-AF65-F5344CB8AC3E}">
        <p14:creationId xmlns:p14="http://schemas.microsoft.com/office/powerpoint/2010/main" val="625614129"/>
      </p:ext>
    </p:extLst>
  </p:cSld>
  <p:clrMapOvr>
    <a:masterClrMapping/>
  </p:clrMapOvr>
</p:sld>
</file>

<file path=ppt/slides/slide5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US" dirty="0"/>
              <a:t>Add plenty of PMMA, otherwise you will get a streaky coating and regions that are not coated.</a:t>
            </a:r>
          </a:p>
        </p:txBody>
      </p:sp>
      <p:pic>
        <p:nvPicPr>
          <p:cNvPr id="4" name="Content Placeholder 3"/>
          <p:cNvPicPr>
            <a:picLocks noGrp="1" noChangeAspect="1"/>
          </p:cNvPicPr>
          <p:nvPr>
            <p:ph idx="1"/>
          </p:nvPr>
        </p:nvPicPr>
        <p:blipFill>
          <a:blip r:embed="rId2">
            <a:extLst>
              <a:ext uri="{28A0092B-C50C-407E-A947-70E740481C1C}">
                <a14:useLocalDpi xmlns:a14="http://schemas.microsoft.com/office/drawing/2010/main" val="0"/>
              </a:ext>
            </a:extLst>
          </a:blip>
          <a:stretch>
            <a:fillRect/>
          </a:stretch>
        </p:blipFill>
        <p:spPr>
          <a:xfrm>
            <a:off x="3195108" y="1825625"/>
            <a:ext cx="5801784" cy="4351338"/>
          </a:xfrm>
        </p:spPr>
      </p:pic>
    </p:spTree>
    <p:extLst>
      <p:ext uri="{BB962C8B-B14F-4D97-AF65-F5344CB8AC3E}">
        <p14:creationId xmlns:p14="http://schemas.microsoft.com/office/powerpoint/2010/main" val="1478898102"/>
      </p:ext>
    </p:extLst>
  </p:cSld>
  <p:clrMapOvr>
    <a:masterClrMapping/>
  </p:clrMapOvr>
</p:sld>
</file>

<file path=ppt/slides/slide5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After wafer gets to 4000 rpm the PMMA 950 should give wafer a blue green tint. </a:t>
            </a:r>
          </a:p>
        </p:txBody>
      </p:sp>
      <p:pic>
        <p:nvPicPr>
          <p:cNvPr id="4" name="Content Placeholder 3"/>
          <p:cNvPicPr>
            <a:picLocks noGrp="1" noChangeAspect="1"/>
          </p:cNvPicPr>
          <p:nvPr>
            <p:ph idx="1"/>
          </p:nvPr>
        </p:nvPicPr>
        <p:blipFill>
          <a:blip r:embed="rId2">
            <a:extLst>
              <a:ext uri="{28A0092B-C50C-407E-A947-70E740481C1C}">
                <a14:useLocalDpi xmlns:a14="http://schemas.microsoft.com/office/drawing/2010/main" val="0"/>
              </a:ext>
            </a:extLst>
          </a:blip>
          <a:stretch>
            <a:fillRect/>
          </a:stretch>
        </p:blipFill>
        <p:spPr>
          <a:xfrm>
            <a:off x="3195108" y="1825625"/>
            <a:ext cx="5801784" cy="4351338"/>
          </a:xfrm>
        </p:spPr>
      </p:pic>
    </p:spTree>
    <p:extLst>
      <p:ext uri="{BB962C8B-B14F-4D97-AF65-F5344CB8AC3E}">
        <p14:creationId xmlns:p14="http://schemas.microsoft.com/office/powerpoint/2010/main" val="485775103"/>
      </p:ext>
    </p:extLst>
  </p:cSld>
  <p:clrMapOvr>
    <a:masterClrMapping/>
  </p:clrMapOvr>
</p:sld>
</file>

<file path=ppt/slides/slide5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Bake the wafer at 150C to 180C for 2 minutes.  Remove with wafer tweezer as they are hot!</a:t>
            </a:r>
          </a:p>
        </p:txBody>
      </p:sp>
      <p:pic>
        <p:nvPicPr>
          <p:cNvPr id="4" name="Content Placeholder 3"/>
          <p:cNvPicPr>
            <a:picLocks noGrp="1" noChangeAspect="1"/>
          </p:cNvPicPr>
          <p:nvPr>
            <p:ph idx="1"/>
          </p:nvPr>
        </p:nvPicPr>
        <p:blipFill>
          <a:blip r:embed="rId2">
            <a:extLst>
              <a:ext uri="{28A0092B-C50C-407E-A947-70E740481C1C}">
                <a14:useLocalDpi xmlns:a14="http://schemas.microsoft.com/office/drawing/2010/main" val="0"/>
              </a:ext>
            </a:extLst>
          </a:blip>
          <a:stretch>
            <a:fillRect/>
          </a:stretch>
        </p:blipFill>
        <p:spPr>
          <a:xfrm>
            <a:off x="3195108" y="1825625"/>
            <a:ext cx="5801784" cy="4351338"/>
          </a:xfrm>
        </p:spPr>
      </p:pic>
    </p:spTree>
    <p:extLst>
      <p:ext uri="{BB962C8B-B14F-4D97-AF65-F5344CB8AC3E}">
        <p14:creationId xmlns:p14="http://schemas.microsoft.com/office/powerpoint/2010/main" val="1253354693"/>
      </p:ext>
    </p:extLst>
  </p:cSld>
  <p:clrMapOvr>
    <a:masterClrMapping/>
  </p:clrMapOvr>
</p:sld>
</file>

<file path=ppt/slides/slide5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Storage of PMMA baked wafers</a:t>
            </a:r>
          </a:p>
        </p:txBody>
      </p:sp>
      <p:sp>
        <p:nvSpPr>
          <p:cNvPr id="3" name="Content Placeholder 2"/>
          <p:cNvSpPr>
            <a:spLocks noGrp="1"/>
          </p:cNvSpPr>
          <p:nvPr>
            <p:ph idx="1"/>
          </p:nvPr>
        </p:nvSpPr>
        <p:spPr/>
        <p:txBody>
          <a:bodyPr>
            <a:normAutofit/>
          </a:bodyPr>
          <a:lstStyle/>
          <a:p>
            <a:r>
              <a:rPr lang="en-US" dirty="0"/>
              <a:t>Joe </a:t>
            </a:r>
            <a:r>
              <a:rPr lang="en-US" dirty="0" err="1"/>
              <a:t>Nabity</a:t>
            </a:r>
            <a:r>
              <a:rPr lang="en-US" dirty="0"/>
              <a:t> says spun and baked PMMA wafers will last for years if stored in lightproof </a:t>
            </a:r>
            <a:r>
              <a:rPr lang="en-US" dirty="0" err="1"/>
              <a:t>dessicator</a:t>
            </a:r>
            <a:r>
              <a:rPr lang="en-US" dirty="0"/>
              <a:t>.</a:t>
            </a:r>
          </a:p>
          <a:p>
            <a:r>
              <a:rPr lang="en-US" dirty="0"/>
              <a:t>We believe this as we stored some spun wafers in a non light proof not </a:t>
            </a:r>
            <a:r>
              <a:rPr lang="en-US" dirty="0" err="1"/>
              <a:t>dessicated</a:t>
            </a:r>
            <a:r>
              <a:rPr lang="en-US" dirty="0"/>
              <a:t> container for one year and they still worked although they were degraded.  </a:t>
            </a:r>
          </a:p>
          <a:p>
            <a:r>
              <a:rPr lang="en-US" dirty="0"/>
              <a:t>So, light proof and </a:t>
            </a:r>
            <a:r>
              <a:rPr lang="en-US" dirty="0" err="1"/>
              <a:t>dessicated</a:t>
            </a:r>
            <a:r>
              <a:rPr lang="en-US" dirty="0"/>
              <a:t> is the best recommendation. </a:t>
            </a:r>
          </a:p>
          <a:p>
            <a:r>
              <a:rPr lang="en-US" dirty="0"/>
              <a:t>You can always test your PMMA by putting a test strip in developer for 60 seconds then stop </a:t>
            </a:r>
            <a:r>
              <a:rPr lang="en-US"/>
              <a:t>in IPA The </a:t>
            </a:r>
            <a:r>
              <a:rPr lang="en-US" dirty="0"/>
              <a:t>unexposed test strip should remain blue to green color after this development and stop. </a:t>
            </a:r>
          </a:p>
        </p:txBody>
      </p:sp>
    </p:spTree>
    <p:extLst>
      <p:ext uri="{BB962C8B-B14F-4D97-AF65-F5344CB8AC3E}">
        <p14:creationId xmlns:p14="http://schemas.microsoft.com/office/powerpoint/2010/main" val="163374469"/>
      </p:ext>
    </p:extLst>
  </p:cSld>
  <p:clrMapOvr>
    <a:masterClrMapping/>
  </p:clrMapOvr>
</p:sld>
</file>

<file path=ppt/slides/slide5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Writing from </a:t>
            </a:r>
            <a:r>
              <a:rPr lang="en-US" dirty="0" err="1"/>
              <a:t>BitMaps</a:t>
            </a:r>
            <a:r>
              <a:rPr lang="en-US" dirty="0"/>
              <a:t> you find on internet.</a:t>
            </a:r>
          </a:p>
        </p:txBody>
      </p:sp>
      <p:sp>
        <p:nvSpPr>
          <p:cNvPr id="3" name="Content Placeholder 2"/>
          <p:cNvSpPr>
            <a:spLocks noGrp="1"/>
          </p:cNvSpPr>
          <p:nvPr>
            <p:ph idx="1"/>
          </p:nvPr>
        </p:nvSpPr>
        <p:spPr>
          <a:xfrm>
            <a:off x="1036948" y="1825625"/>
            <a:ext cx="10316852" cy="1916816"/>
          </a:xfrm>
        </p:spPr>
        <p:txBody>
          <a:bodyPr/>
          <a:lstStyle/>
          <a:p>
            <a:r>
              <a:rPr lang="en-US" dirty="0"/>
              <a:t>Find a bitmap on internet.  Right click it, save it</a:t>
            </a:r>
          </a:p>
          <a:p>
            <a:r>
              <a:rPr lang="en-US" dirty="0"/>
              <a:t>Re open it in paint and save as .bmp 256 colors as NPGS will not work for .jpeg or .</a:t>
            </a:r>
            <a:r>
              <a:rPr lang="en-US" dirty="0" err="1"/>
              <a:t>tif</a:t>
            </a:r>
            <a:endParaRPr lang="en-US" dirty="0"/>
          </a:p>
          <a:p>
            <a:endParaRPr lang="en-US" dirty="0"/>
          </a:p>
        </p:txBody>
      </p:sp>
      <p:pic>
        <p:nvPicPr>
          <p:cNvPr id="4" name="Picture 3"/>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5086476" y="3799002"/>
            <a:ext cx="2019048" cy="1133333"/>
          </a:xfrm>
          <a:prstGeom prst="rect">
            <a:avLst/>
          </a:prstGeom>
        </p:spPr>
      </p:pic>
    </p:spTree>
    <p:extLst>
      <p:ext uri="{BB962C8B-B14F-4D97-AF65-F5344CB8AC3E}">
        <p14:creationId xmlns:p14="http://schemas.microsoft.com/office/powerpoint/2010/main" val="2018382338"/>
      </p:ext>
    </p:extLst>
  </p:cSld>
  <p:clrMapOvr>
    <a:masterClrMapping/>
  </p:clrMapOvr>
</p:sld>
</file>

<file path=ppt/slides/slide5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Moving it from Internet Computer to the support PC where </a:t>
            </a:r>
            <a:r>
              <a:rPr lang="en-US" dirty="0" err="1"/>
              <a:t>Nabity</a:t>
            </a:r>
            <a:r>
              <a:rPr lang="en-US" dirty="0"/>
              <a:t> resides</a:t>
            </a:r>
          </a:p>
        </p:txBody>
      </p:sp>
      <p:sp>
        <p:nvSpPr>
          <p:cNvPr id="3" name="Content Placeholder 2"/>
          <p:cNvSpPr>
            <a:spLocks noGrp="1"/>
          </p:cNvSpPr>
          <p:nvPr>
            <p:ph idx="1"/>
          </p:nvPr>
        </p:nvSpPr>
        <p:spPr/>
        <p:txBody>
          <a:bodyPr/>
          <a:lstStyle/>
          <a:p>
            <a:r>
              <a:rPr lang="en-US" dirty="0"/>
              <a:t>Support PC is not connected to internet directly.  But it shares a common mapped drive, Archive, that connects the report (third computer that is on internet). </a:t>
            </a:r>
          </a:p>
          <a:p>
            <a:r>
              <a:rPr lang="en-US" dirty="0"/>
              <a:t>Move file from report PC to Archive drive on Support PC.</a:t>
            </a:r>
          </a:p>
          <a:p>
            <a:r>
              <a:rPr lang="en-US" dirty="0"/>
              <a:t>Then open Design cad on Support PC and import from file: import</a:t>
            </a:r>
          </a:p>
          <a:p>
            <a:r>
              <a:rPr lang="en-US" dirty="0"/>
              <a:t>See next page</a:t>
            </a:r>
          </a:p>
        </p:txBody>
      </p:sp>
    </p:spTree>
    <p:extLst>
      <p:ext uri="{BB962C8B-B14F-4D97-AF65-F5344CB8AC3E}">
        <p14:creationId xmlns:p14="http://schemas.microsoft.com/office/powerpoint/2010/main" val="3170016354"/>
      </p:ext>
    </p:extLst>
  </p:cSld>
  <p:clrMapOvr>
    <a:masterClrMapping/>
  </p:clrMapOvr>
</p:sld>
</file>

<file path=ppt/slides/slide5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Importing file into Design CAD</a:t>
            </a:r>
          </a:p>
        </p:txBody>
      </p:sp>
      <p:pic>
        <p:nvPicPr>
          <p:cNvPr id="4" name="Content Placeholder 3"/>
          <p:cNvPicPr>
            <a:picLocks noGrp="1" noChangeAspect="1"/>
          </p:cNvPicPr>
          <p:nvPr>
            <p:ph idx="1"/>
          </p:nvPr>
        </p:nvPicPr>
        <p:blipFill>
          <a:blip r:embed="rId2">
            <a:extLst>
              <a:ext uri="{28A0092B-C50C-407E-A947-70E740481C1C}">
                <a14:useLocalDpi xmlns:a14="http://schemas.microsoft.com/office/drawing/2010/main" val="0"/>
              </a:ext>
            </a:extLst>
          </a:blip>
          <a:stretch>
            <a:fillRect/>
          </a:stretch>
        </p:blipFill>
        <p:spPr>
          <a:xfrm>
            <a:off x="3376414" y="1825625"/>
            <a:ext cx="5439172" cy="4351338"/>
          </a:xfrm>
        </p:spPr>
      </p:pic>
    </p:spTree>
    <p:extLst>
      <p:ext uri="{BB962C8B-B14F-4D97-AF65-F5344CB8AC3E}">
        <p14:creationId xmlns:p14="http://schemas.microsoft.com/office/powerpoint/2010/main" val="525914846"/>
      </p:ext>
    </p:extLst>
  </p:cSld>
  <p:clrMapOvr>
    <a:masterClrMapping/>
  </p:clrMapOvr>
</p:sld>
</file>

<file path=ppt/slides/slide5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Now center and save from NPGS menu in Design Cad</a:t>
            </a:r>
          </a:p>
        </p:txBody>
      </p:sp>
      <p:sp>
        <p:nvSpPr>
          <p:cNvPr id="3" name="Content Placeholder 2"/>
          <p:cNvSpPr>
            <a:spLocks noGrp="1"/>
          </p:cNvSpPr>
          <p:nvPr>
            <p:ph idx="1"/>
          </p:nvPr>
        </p:nvSpPr>
        <p:spPr/>
        <p:txBody>
          <a:bodyPr/>
          <a:lstStyle/>
          <a:p>
            <a:r>
              <a:rPr lang="en-US" dirty="0"/>
              <a:t>Size your import, drag cursor to corners of where you want image</a:t>
            </a:r>
          </a:p>
          <a:p>
            <a:r>
              <a:rPr lang="en-US" dirty="0"/>
              <a:t>Hit MM icon in the Design Cad launched from NPGS.  This will center your pattern.</a:t>
            </a:r>
          </a:p>
          <a:p>
            <a:r>
              <a:rPr lang="en-US" dirty="0"/>
              <a:t>Save the pattern as .dc2 from NPGS menu not the design cad File menu!</a:t>
            </a:r>
          </a:p>
          <a:p>
            <a:r>
              <a:rPr lang="en-US" dirty="0"/>
              <a:t>Next page for visual</a:t>
            </a:r>
          </a:p>
        </p:txBody>
      </p:sp>
    </p:spTree>
    <p:extLst>
      <p:ext uri="{BB962C8B-B14F-4D97-AF65-F5344CB8AC3E}">
        <p14:creationId xmlns:p14="http://schemas.microsoft.com/office/powerpoint/2010/main" val="3756151130"/>
      </p:ext>
    </p:extLst>
  </p:cSld>
  <p:clrMapOvr>
    <a:masterClrMapping/>
  </p:clrMapOvr>
</p:sld>
</file>

<file path=ppt/slides/slide6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979602" y="-115642"/>
            <a:ext cx="10515600" cy="1325563"/>
          </a:xfrm>
        </p:spPr>
        <p:txBody>
          <a:bodyPr/>
          <a:lstStyle/>
          <a:p>
            <a:r>
              <a:rPr lang="en-US" dirty="0"/>
              <a:t>How to import</a:t>
            </a:r>
          </a:p>
        </p:txBody>
      </p:sp>
      <p:pic>
        <p:nvPicPr>
          <p:cNvPr id="4" name="Content Placeholder 3"/>
          <p:cNvPicPr>
            <a:picLocks noGrp="1" noChangeAspect="1"/>
          </p:cNvPicPr>
          <p:nvPr>
            <p:ph idx="1"/>
          </p:nvPr>
        </p:nvPicPr>
        <p:blipFill>
          <a:blip r:embed="rId2">
            <a:extLst>
              <a:ext uri="{28A0092B-C50C-407E-A947-70E740481C1C}">
                <a14:useLocalDpi xmlns:a14="http://schemas.microsoft.com/office/drawing/2010/main" val="0"/>
              </a:ext>
            </a:extLst>
          </a:blip>
          <a:stretch>
            <a:fillRect/>
          </a:stretch>
        </p:blipFill>
        <p:spPr>
          <a:xfrm>
            <a:off x="2461269" y="1093509"/>
            <a:ext cx="6354317" cy="5083454"/>
          </a:xfrm>
        </p:spPr>
      </p:pic>
      <p:sp>
        <p:nvSpPr>
          <p:cNvPr id="6" name="Rounded Rectangle 5"/>
          <p:cNvSpPr/>
          <p:nvPr/>
        </p:nvSpPr>
        <p:spPr>
          <a:xfrm>
            <a:off x="2498976" y="1093509"/>
            <a:ext cx="367645" cy="251234"/>
          </a:xfrm>
          <a:prstGeom prst="roundRect">
            <a:avLst/>
          </a:prstGeom>
          <a:noFill/>
          <a:ln w="38100"/>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 name="TextBox 6"/>
          <p:cNvSpPr txBox="1"/>
          <p:nvPr/>
        </p:nvSpPr>
        <p:spPr>
          <a:xfrm>
            <a:off x="150829" y="4798244"/>
            <a:ext cx="2234152" cy="646331"/>
          </a:xfrm>
          <a:prstGeom prst="rect">
            <a:avLst/>
          </a:prstGeom>
          <a:noFill/>
        </p:spPr>
        <p:txBody>
          <a:bodyPr wrap="square" rtlCol="0">
            <a:spAutoFit/>
          </a:bodyPr>
          <a:lstStyle/>
          <a:p>
            <a:r>
              <a:rPr lang="en-US" dirty="0"/>
              <a:t>NPGS menu to save!</a:t>
            </a:r>
          </a:p>
          <a:p>
            <a:endParaRPr lang="en-US" dirty="0"/>
          </a:p>
        </p:txBody>
      </p:sp>
      <p:sp>
        <p:nvSpPr>
          <p:cNvPr id="8" name="TextBox 7"/>
          <p:cNvSpPr txBox="1"/>
          <p:nvPr/>
        </p:nvSpPr>
        <p:spPr>
          <a:xfrm>
            <a:off x="65988" y="2875175"/>
            <a:ext cx="2432988" cy="369332"/>
          </a:xfrm>
          <a:prstGeom prst="rect">
            <a:avLst/>
          </a:prstGeom>
          <a:noFill/>
        </p:spPr>
        <p:txBody>
          <a:bodyPr wrap="square" rtlCol="0">
            <a:spAutoFit/>
          </a:bodyPr>
          <a:lstStyle/>
          <a:p>
            <a:r>
              <a:rPr lang="en-US" dirty="0"/>
              <a:t>File menu to import</a:t>
            </a:r>
          </a:p>
        </p:txBody>
      </p:sp>
      <p:sp>
        <p:nvSpPr>
          <p:cNvPr id="9" name="TextBox 8"/>
          <p:cNvSpPr txBox="1"/>
          <p:nvPr/>
        </p:nvSpPr>
        <p:spPr>
          <a:xfrm>
            <a:off x="150829" y="3422178"/>
            <a:ext cx="2036189" cy="923330"/>
          </a:xfrm>
          <a:prstGeom prst="rect">
            <a:avLst/>
          </a:prstGeom>
          <a:noFill/>
        </p:spPr>
        <p:txBody>
          <a:bodyPr wrap="square" rtlCol="0">
            <a:spAutoFit/>
          </a:bodyPr>
          <a:lstStyle/>
          <a:p>
            <a:r>
              <a:rPr lang="en-US" dirty="0"/>
              <a:t>Mark where you want it.</a:t>
            </a:r>
          </a:p>
          <a:p>
            <a:r>
              <a:rPr lang="en-US" dirty="0"/>
              <a:t>Hit MM to center</a:t>
            </a:r>
          </a:p>
        </p:txBody>
      </p:sp>
      <p:sp>
        <p:nvSpPr>
          <p:cNvPr id="10" name="Rounded Rectangle 9"/>
          <p:cNvSpPr/>
          <p:nvPr/>
        </p:nvSpPr>
        <p:spPr>
          <a:xfrm>
            <a:off x="2601798" y="3244507"/>
            <a:ext cx="264823" cy="177671"/>
          </a:xfrm>
          <a:prstGeom prst="roundRect">
            <a:avLst/>
          </a:prstGeom>
          <a:no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cxnSp>
        <p:nvCxnSpPr>
          <p:cNvPr id="12" name="Straight Arrow Connector 11"/>
          <p:cNvCxnSpPr/>
          <p:nvPr/>
        </p:nvCxnSpPr>
        <p:spPr>
          <a:xfrm flipV="1">
            <a:off x="1894788" y="3422178"/>
            <a:ext cx="707010" cy="744469"/>
          </a:xfrm>
          <a:prstGeom prst="straightConnector1">
            <a:avLst/>
          </a:prstGeom>
          <a:ln>
            <a:tailEnd type="arrow"/>
          </a:ln>
        </p:spPr>
        <p:style>
          <a:lnRef idx="1">
            <a:schemeClr val="accent1"/>
          </a:lnRef>
          <a:fillRef idx="0">
            <a:schemeClr val="accent1"/>
          </a:fillRef>
          <a:effectRef idx="0">
            <a:schemeClr val="accent1"/>
          </a:effectRef>
          <a:fontRef idx="minor">
            <a:schemeClr val="tx1"/>
          </a:fontRef>
        </p:style>
      </p:cxnSp>
      <p:cxnSp>
        <p:nvCxnSpPr>
          <p:cNvPr id="14" name="Straight Arrow Connector 13"/>
          <p:cNvCxnSpPr/>
          <p:nvPr/>
        </p:nvCxnSpPr>
        <p:spPr>
          <a:xfrm flipV="1">
            <a:off x="1753386" y="1344743"/>
            <a:ext cx="745590" cy="1530432"/>
          </a:xfrm>
          <a:prstGeom prst="straightConnector1">
            <a:avLst/>
          </a:prstGeom>
          <a:ln>
            <a:tailEnd type="arrow"/>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61703951"/>
      </p:ext>
    </p:extLst>
  </p:cSld>
  <p:clrMapOvr>
    <a:masterClrMapping/>
  </p:clrMapOvr>
</p:sld>
</file>

<file path=ppt/slides/slide6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US" dirty="0"/>
              <a:t>Converting to RF6</a:t>
            </a:r>
          </a:p>
        </p:txBody>
      </p:sp>
      <p:sp>
        <p:nvSpPr>
          <p:cNvPr id="3" name="Content Placeholder 2"/>
          <p:cNvSpPr>
            <a:spLocks noGrp="1"/>
          </p:cNvSpPr>
          <p:nvPr>
            <p:ph idx="1"/>
          </p:nvPr>
        </p:nvSpPr>
        <p:spPr/>
        <p:txBody>
          <a:bodyPr/>
          <a:lstStyle/>
          <a:p>
            <a:r>
              <a:rPr lang="en-US" dirty="0"/>
              <a:t>Right click on DC2 file</a:t>
            </a:r>
            <a:br>
              <a:rPr lang="en-US" dirty="0"/>
            </a:br>
            <a:endParaRPr lang="en-US" dirty="0"/>
          </a:p>
          <a:p>
            <a:r>
              <a:rPr lang="en-US" dirty="0"/>
              <a:t>Or, grab an old RF6 with a similar pattern.  Open it up with run file editor click on pattern and insert new file name of your bitmap</a:t>
            </a:r>
          </a:p>
        </p:txBody>
      </p:sp>
    </p:spTree>
    <p:extLst>
      <p:ext uri="{BB962C8B-B14F-4D97-AF65-F5344CB8AC3E}">
        <p14:creationId xmlns:p14="http://schemas.microsoft.com/office/powerpoint/2010/main" val="3855092989"/>
      </p:ext>
    </p:extLst>
  </p:cSld>
  <p:clrMapOvr>
    <a:masterClrMapping/>
  </p:clrMapOvr>
</p:sld>
</file>

<file path=ppt/slides/slide6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02530" y="-166392"/>
            <a:ext cx="11397792" cy="1325563"/>
          </a:xfrm>
        </p:spPr>
        <p:txBody>
          <a:bodyPr>
            <a:normAutofit fontScale="90000"/>
          </a:bodyPr>
          <a:lstStyle/>
          <a:p>
            <a:r>
              <a:rPr lang="en-US" dirty="0"/>
              <a:t>Open existing RF6, double click on pattern and select your new freshly created .dc2 of your bitmap</a:t>
            </a:r>
          </a:p>
        </p:txBody>
      </p:sp>
      <p:pic>
        <p:nvPicPr>
          <p:cNvPr id="4" name="Content Placeholder 3"/>
          <p:cNvPicPr>
            <a:picLocks noGrp="1" noChangeAspect="1"/>
          </p:cNvPicPr>
          <p:nvPr>
            <p:ph idx="1"/>
          </p:nvPr>
        </p:nvPicPr>
        <p:blipFill>
          <a:blip r:embed="rId2">
            <a:extLst>
              <a:ext uri="{28A0092B-C50C-407E-A947-70E740481C1C}">
                <a14:useLocalDpi xmlns:a14="http://schemas.microsoft.com/office/drawing/2010/main" val="0"/>
              </a:ext>
            </a:extLst>
          </a:blip>
          <a:stretch>
            <a:fillRect/>
          </a:stretch>
        </p:blipFill>
        <p:spPr>
          <a:xfrm>
            <a:off x="1923068" y="938210"/>
            <a:ext cx="7137615" cy="5710093"/>
          </a:xfrm>
        </p:spPr>
      </p:pic>
    </p:spTree>
    <p:extLst>
      <p:ext uri="{BB962C8B-B14F-4D97-AF65-F5344CB8AC3E}">
        <p14:creationId xmlns:p14="http://schemas.microsoft.com/office/powerpoint/2010/main" val="3639827725"/>
      </p:ext>
    </p:extLst>
  </p:cSld>
  <p:clrMapOvr>
    <a:masterClrMapping/>
  </p:clrMapOvr>
</p:sld>
</file>

<file path=ppt/slides/slide6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725079" y="-6137"/>
            <a:ext cx="10515600" cy="1325563"/>
          </a:xfrm>
        </p:spPr>
        <p:txBody>
          <a:bodyPr>
            <a:normAutofit/>
          </a:bodyPr>
          <a:lstStyle/>
          <a:p>
            <a:r>
              <a:rPr lang="en-US" dirty="0"/>
              <a:t>Now set your doses for ion beam: 1 </a:t>
            </a:r>
            <a:r>
              <a:rPr lang="en-US" dirty="0" err="1"/>
              <a:t>mC</a:t>
            </a:r>
            <a:r>
              <a:rPr lang="en-US" dirty="0"/>
              <a:t>/cm^2 is ½ micron in Silicon. </a:t>
            </a:r>
          </a:p>
        </p:txBody>
      </p:sp>
      <p:pic>
        <p:nvPicPr>
          <p:cNvPr id="4" name="Content Placeholder 3"/>
          <p:cNvPicPr>
            <a:picLocks noGrp="1" noChangeAspect="1"/>
          </p:cNvPicPr>
          <p:nvPr>
            <p:ph idx="1"/>
          </p:nvPr>
        </p:nvPicPr>
        <p:blipFill>
          <a:blip r:embed="rId2">
            <a:extLst>
              <a:ext uri="{28A0092B-C50C-407E-A947-70E740481C1C}">
                <a14:useLocalDpi xmlns:a14="http://schemas.microsoft.com/office/drawing/2010/main" val="0"/>
              </a:ext>
            </a:extLst>
          </a:blip>
          <a:stretch>
            <a:fillRect/>
          </a:stretch>
        </p:blipFill>
        <p:spPr>
          <a:xfrm>
            <a:off x="2622268" y="1242701"/>
            <a:ext cx="6696999" cy="5357600"/>
          </a:xfrm>
        </p:spPr>
      </p:pic>
    </p:spTree>
    <p:extLst>
      <p:ext uri="{BB962C8B-B14F-4D97-AF65-F5344CB8AC3E}">
        <p14:creationId xmlns:p14="http://schemas.microsoft.com/office/powerpoint/2010/main" val="3600089681"/>
      </p:ext>
    </p:extLst>
  </p:cSld>
  <p:clrMapOvr>
    <a:masterClrMapping/>
  </p:clrMapOvr>
</p:sld>
</file>

<file path=ppt/slides/slide6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838200" y="365125"/>
            <a:ext cx="11284670" cy="1325563"/>
          </a:xfrm>
        </p:spPr>
        <p:txBody>
          <a:bodyPr/>
          <a:lstStyle/>
          <a:p>
            <a:r>
              <a:rPr lang="en-US" dirty="0"/>
              <a:t>Dose scheme min (dark) .1 </a:t>
            </a:r>
            <a:r>
              <a:rPr lang="en-US" dirty="0" err="1"/>
              <a:t>mC</a:t>
            </a:r>
            <a:r>
              <a:rPr lang="en-US" dirty="0"/>
              <a:t>/cm^2 max 2 mc/cm^2 (deeper should be lighter colors)</a:t>
            </a:r>
          </a:p>
        </p:txBody>
      </p:sp>
      <p:pic>
        <p:nvPicPr>
          <p:cNvPr id="4" name="Content Placeholder 3"/>
          <p:cNvPicPr>
            <a:picLocks noGrp="1" noChangeAspect="1"/>
          </p:cNvPicPr>
          <p:nvPr>
            <p:ph idx="1"/>
          </p:nvPr>
        </p:nvPicPr>
        <p:blipFill>
          <a:blip r:embed="rId2">
            <a:extLst>
              <a:ext uri="{28A0092B-C50C-407E-A947-70E740481C1C}">
                <a14:useLocalDpi xmlns:a14="http://schemas.microsoft.com/office/drawing/2010/main" val="0"/>
              </a:ext>
            </a:extLst>
          </a:blip>
          <a:stretch>
            <a:fillRect/>
          </a:stretch>
        </p:blipFill>
        <p:spPr>
          <a:xfrm>
            <a:off x="3376414" y="1825625"/>
            <a:ext cx="5439172" cy="4351338"/>
          </a:xfrm>
        </p:spPr>
      </p:pic>
    </p:spTree>
    <p:extLst>
      <p:ext uri="{BB962C8B-B14F-4D97-AF65-F5344CB8AC3E}">
        <p14:creationId xmlns:p14="http://schemas.microsoft.com/office/powerpoint/2010/main" val="2090225823"/>
      </p:ext>
    </p:extLst>
  </p:cSld>
  <p:clrMapOvr>
    <a:masterClrMapping/>
  </p:clrMapOvr>
</p:sld>
</file>

<file path=ppt/slides/slide6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838200" y="365125"/>
            <a:ext cx="11226800" cy="1325563"/>
          </a:xfrm>
        </p:spPr>
        <p:txBody>
          <a:bodyPr/>
          <a:lstStyle/>
          <a:p>
            <a:r>
              <a:rPr lang="en-US" dirty="0"/>
              <a:t>ESI in these positions for ion </a:t>
            </a:r>
            <a:r>
              <a:rPr lang="en-US"/>
              <a:t>beam lithography</a:t>
            </a:r>
          </a:p>
        </p:txBody>
      </p:sp>
      <p:pic>
        <p:nvPicPr>
          <p:cNvPr id="4" name="Content Placeholder 3"/>
          <p:cNvPicPr>
            <a:picLocks noGrp="1" noChangeAspect="1"/>
          </p:cNvPicPr>
          <p:nvPr>
            <p:ph idx="1"/>
          </p:nvPr>
        </p:nvPicPr>
        <p:blipFill>
          <a:blip r:embed="rId2">
            <a:extLst>
              <a:ext uri="{28A0092B-C50C-407E-A947-70E740481C1C}">
                <a14:useLocalDpi xmlns:a14="http://schemas.microsoft.com/office/drawing/2010/main" val="0"/>
              </a:ext>
            </a:extLst>
          </a:blip>
          <a:stretch>
            <a:fillRect/>
          </a:stretch>
        </p:blipFill>
        <p:spPr>
          <a:xfrm>
            <a:off x="3195108" y="1825625"/>
            <a:ext cx="5801784" cy="4351338"/>
          </a:xfrm>
        </p:spPr>
      </p:pic>
    </p:spTree>
    <p:extLst>
      <p:ext uri="{BB962C8B-B14F-4D97-AF65-F5344CB8AC3E}">
        <p14:creationId xmlns:p14="http://schemas.microsoft.com/office/powerpoint/2010/main" val="121192803"/>
      </p:ext>
    </p:extLst>
  </p:cSld>
  <p:clrMapOvr>
    <a:masterClrMapping/>
  </p:clrMapOvr>
</p:sld>
</file>

<file path=ppt/slides/slide6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Beam Blanker off for ion beam lithography</a:t>
            </a:r>
          </a:p>
        </p:txBody>
      </p:sp>
      <p:pic>
        <p:nvPicPr>
          <p:cNvPr id="4" name="Content Placeholder 3"/>
          <p:cNvPicPr>
            <a:picLocks noGrp="1" noChangeAspect="1"/>
          </p:cNvPicPr>
          <p:nvPr>
            <p:ph idx="1"/>
          </p:nvPr>
        </p:nvPicPr>
        <p:blipFill>
          <a:blip r:embed="rId2">
            <a:extLst>
              <a:ext uri="{28A0092B-C50C-407E-A947-70E740481C1C}">
                <a14:useLocalDpi xmlns:a14="http://schemas.microsoft.com/office/drawing/2010/main" val="0"/>
              </a:ext>
            </a:extLst>
          </a:blip>
          <a:stretch>
            <a:fillRect/>
          </a:stretch>
        </p:blipFill>
        <p:spPr>
          <a:xfrm>
            <a:off x="3195108" y="1825625"/>
            <a:ext cx="5801784" cy="4351338"/>
          </a:xfrm>
        </p:spPr>
      </p:pic>
    </p:spTree>
    <p:extLst>
      <p:ext uri="{BB962C8B-B14F-4D97-AF65-F5344CB8AC3E}">
        <p14:creationId xmlns:p14="http://schemas.microsoft.com/office/powerpoint/2010/main" val="634359321"/>
      </p:ext>
    </p:extLst>
  </p:cSld>
  <p:clrMapOvr>
    <a:masterClrMapping/>
  </p:clrMapOvr>
</p:sld>
</file>

<file path=ppt/slides/slide6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Simulate pattern</a:t>
            </a:r>
          </a:p>
        </p:txBody>
      </p:sp>
      <p:pic>
        <p:nvPicPr>
          <p:cNvPr id="6" name="Content Placeholder 5"/>
          <p:cNvPicPr>
            <a:picLocks noGrp="1" noChangeAspect="1"/>
          </p:cNvPicPr>
          <p:nvPr>
            <p:ph idx="1"/>
          </p:nvPr>
        </p:nvPicPr>
        <p:blipFill>
          <a:blip r:embed="rId2">
            <a:extLst>
              <a:ext uri="{BEBA8EAE-BF5A-486C-A8C5-ECC9F3942E4B}">
                <a14:imgProps xmlns:a14="http://schemas.microsoft.com/office/drawing/2010/main">
                  <a14:imgLayer r:embed="rId3">
                    <a14:imgEffect>
                      <a14:brightnessContrast bright="40000" contrast="-40000"/>
                    </a14:imgEffect>
                  </a14:imgLayer>
                </a14:imgProps>
              </a:ext>
              <a:ext uri="{28A0092B-C50C-407E-A947-70E740481C1C}">
                <a14:useLocalDpi xmlns:a14="http://schemas.microsoft.com/office/drawing/2010/main" val="0"/>
              </a:ext>
            </a:extLst>
          </a:blip>
          <a:stretch>
            <a:fillRect/>
          </a:stretch>
        </p:blipFill>
        <p:spPr>
          <a:xfrm>
            <a:off x="3376414" y="1825625"/>
            <a:ext cx="5439172" cy="4351338"/>
          </a:xfrm>
        </p:spPr>
      </p:pic>
    </p:spTree>
    <p:extLst>
      <p:ext uri="{BB962C8B-B14F-4D97-AF65-F5344CB8AC3E}">
        <p14:creationId xmlns:p14="http://schemas.microsoft.com/office/powerpoint/2010/main" val="748972047"/>
      </p:ext>
    </p:extLst>
  </p:cSld>
  <p:clrMapOvr>
    <a:masterClrMapping/>
  </p:clrMapOvr>
</p:sld>
</file>

<file path=ppt/slides/slide6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Then run!</a:t>
            </a:r>
          </a:p>
        </p:txBody>
      </p:sp>
      <p:sp>
        <p:nvSpPr>
          <p:cNvPr id="3" name="Content Placeholder 2"/>
          <p:cNvSpPr>
            <a:spLocks noGrp="1"/>
          </p:cNvSpPr>
          <p:nvPr>
            <p:ph idx="1"/>
          </p:nvPr>
        </p:nvSpPr>
        <p:spPr/>
        <p:txBody>
          <a:bodyPr/>
          <a:lstStyle/>
          <a:p>
            <a:r>
              <a:rPr lang="en-US" dirty="0"/>
              <a:t>You will most likely have to adjust the size and depths of your image.</a:t>
            </a:r>
          </a:p>
          <a:p>
            <a:r>
              <a:rPr lang="en-US" dirty="0"/>
              <a:t>Remember to focus ion beam well</a:t>
            </a:r>
          </a:p>
          <a:p>
            <a:r>
              <a:rPr lang="en-US" dirty="0"/>
              <a:t>NPGS does not control ion beam automatically, so you will need to enter the closest mag to correct before!</a:t>
            </a:r>
          </a:p>
          <a:p>
            <a:r>
              <a:rPr lang="en-US" dirty="0"/>
              <a:t>Electron lithography is remotely controlled for mag and current with </a:t>
            </a:r>
            <a:r>
              <a:rPr lang="en-US"/>
              <a:t>“auto it.”</a:t>
            </a:r>
            <a:endParaRPr lang="en-US" dirty="0"/>
          </a:p>
          <a:p>
            <a:r>
              <a:rPr lang="en-US" dirty="0"/>
              <a:t>Cut ion image at 52 degree</a:t>
            </a:r>
          </a:p>
          <a:p>
            <a:r>
              <a:rPr lang="en-US" dirty="0"/>
              <a:t>Then electron image your lithograph at 0 degrees. </a:t>
            </a:r>
          </a:p>
        </p:txBody>
      </p:sp>
    </p:spTree>
    <p:extLst>
      <p:ext uri="{BB962C8B-B14F-4D97-AF65-F5344CB8AC3E}">
        <p14:creationId xmlns:p14="http://schemas.microsoft.com/office/powerpoint/2010/main" val="1644613851"/>
      </p:ext>
    </p:extLst>
  </p:cSld>
  <p:clrMapOvr>
    <a:masterClrMapping/>
  </p:clrMapOvr>
</p:sld>
</file>

<file path=ppt/slides/slide6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Result</a:t>
            </a:r>
          </a:p>
        </p:txBody>
      </p:sp>
      <p:pic>
        <p:nvPicPr>
          <p:cNvPr id="4" name="Content Placeholder 3"/>
          <p:cNvPicPr>
            <a:picLocks noGrp="1" noChangeAspect="1"/>
          </p:cNvPicPr>
          <p:nvPr>
            <p:ph idx="1"/>
          </p:nvPr>
        </p:nvPicPr>
        <p:blipFill>
          <a:blip r:embed="rId2">
            <a:extLst>
              <a:ext uri="{28A0092B-C50C-407E-A947-70E740481C1C}">
                <a14:useLocalDpi xmlns:a14="http://schemas.microsoft.com/office/drawing/2010/main" val="0"/>
              </a:ext>
            </a:extLst>
          </a:blip>
          <a:stretch>
            <a:fillRect/>
          </a:stretch>
        </p:blipFill>
        <p:spPr>
          <a:xfrm>
            <a:off x="3238150" y="631080"/>
            <a:ext cx="6477350" cy="5964983"/>
          </a:xfrm>
        </p:spPr>
      </p:pic>
      <p:pic>
        <p:nvPicPr>
          <p:cNvPr id="5" name="Picture 4"/>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590326" y="4370502"/>
            <a:ext cx="2019048" cy="1133333"/>
          </a:xfrm>
          <a:prstGeom prst="rect">
            <a:avLst/>
          </a:prstGeom>
        </p:spPr>
      </p:pic>
      <p:sp>
        <p:nvSpPr>
          <p:cNvPr id="6" name="TextBox 5"/>
          <p:cNvSpPr txBox="1"/>
          <p:nvPr/>
        </p:nvSpPr>
        <p:spPr>
          <a:xfrm>
            <a:off x="3911600" y="215900"/>
            <a:ext cx="5003800" cy="369332"/>
          </a:xfrm>
          <a:prstGeom prst="rect">
            <a:avLst/>
          </a:prstGeom>
          <a:noFill/>
        </p:spPr>
        <p:txBody>
          <a:bodyPr wrap="square" rtlCol="0">
            <a:spAutoFit/>
          </a:bodyPr>
          <a:lstStyle/>
          <a:p>
            <a:r>
              <a:rPr lang="en-US" dirty="0"/>
              <a:t>Ion beam lithograph</a:t>
            </a:r>
          </a:p>
        </p:txBody>
      </p:sp>
      <p:sp>
        <p:nvSpPr>
          <p:cNvPr id="7" name="TextBox 6"/>
          <p:cNvSpPr txBox="1"/>
          <p:nvPr/>
        </p:nvSpPr>
        <p:spPr>
          <a:xfrm>
            <a:off x="749300" y="4013200"/>
            <a:ext cx="1460500" cy="369332"/>
          </a:xfrm>
          <a:prstGeom prst="rect">
            <a:avLst/>
          </a:prstGeom>
          <a:noFill/>
        </p:spPr>
        <p:txBody>
          <a:bodyPr wrap="square" rtlCol="0">
            <a:spAutoFit/>
          </a:bodyPr>
          <a:lstStyle/>
          <a:p>
            <a:r>
              <a:rPr lang="en-US" dirty="0"/>
              <a:t>Original</a:t>
            </a:r>
          </a:p>
        </p:txBody>
      </p:sp>
    </p:spTree>
    <p:extLst>
      <p:ext uri="{BB962C8B-B14F-4D97-AF65-F5344CB8AC3E}">
        <p14:creationId xmlns:p14="http://schemas.microsoft.com/office/powerpoint/2010/main" val="1273845566"/>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Yu Gothic Light"/>
        <a:font script="Hang" typeface="맑은 고딕"/>
        <a:font script="Hans" typeface="DengXian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Yu Gothic"/>
        <a:font script="Hang" typeface="맑은 고딕"/>
        <a:font script="Hans" typeface="DengXian"/>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950</TotalTime>
  <Words>2192</Words>
  <Application>Microsoft Office PowerPoint</Application>
  <PresentationFormat>Widescreen</PresentationFormat>
  <Paragraphs>149</Paragraphs>
  <Slides>69</Slides>
  <Notes>0</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69</vt:i4>
      </vt:variant>
    </vt:vector>
  </HeadingPairs>
  <TitlesOfParts>
    <vt:vector size="73" baseType="lpstr">
      <vt:lpstr>Arial</vt:lpstr>
      <vt:lpstr>Calibri</vt:lpstr>
      <vt:lpstr>Calibri Light</vt:lpstr>
      <vt:lpstr>Office Theme</vt:lpstr>
      <vt:lpstr>How to do NPGS (Nabity* Pattern Generation System) Electron beam lithography</vt:lpstr>
      <vt:lpstr>Insert Lithography holder with scratched PMMA and focus area and Black hole (Faraday cup).</vt:lpstr>
      <vt:lpstr>Find scratch tip at low current and low mag, write down the coordinates</vt:lpstr>
      <vt:lpstr>Use XT align to rotate stage to make the cleaved edge Horizontal – aids in finding your patterned area(s) later</vt:lpstr>
      <vt:lpstr>Start NPGS, hit 2 on KVM (keyboard, video mouse) switch.  Click NPGS on monitor of second computer</vt:lpstr>
      <vt:lpstr>Focus on gold TEM grid at 10  mm working distance and link</vt:lpstr>
      <vt:lpstr>Now type in 5.5 mm on Z height, watch camera . Now unlink stage!</vt:lpstr>
      <vt:lpstr>In NPGS software click on 6 mm WD button</vt:lpstr>
      <vt:lpstr>Use run file editor to find your pre set current for PMMA, generally 35 pA.  Select this aperture and 30kV.  Thirty kV gives a very narrow neck of scattering in 100 nm thick PMMA.</vt:lpstr>
      <vt:lpstr>Now focus with Z height on CCD camera page using mouse or alternately using Z knob on stage. Update stage position for Gold. </vt:lpstr>
      <vt:lpstr>Now drive to Gold TEM grid for fine focus and Stigmate carefully at 100,000x or above.  Optional use Pg_Optimize at 400kx or above to arrive at the best stigmator values. </vt:lpstr>
      <vt:lpstr>Mark the gold  stage position.  You should not change the stigmation values from now on. </vt:lpstr>
      <vt:lpstr>Drive stage to Farday cup, think of where it was relative to gold when loaded then rotate that position in your mind 90 degrees</vt:lpstr>
      <vt:lpstr>Mag up on Faraday cup and measure current.  You should first hit Auto Zero on Keithley ebeam electrometer with beam not on cup</vt:lpstr>
      <vt:lpstr>Enter the measured current value in Run file editor for your file (click on pattern) in NPGS. Should be close to 35 pA for most fine PMMA work.</vt:lpstr>
      <vt:lpstr>NPGS can signal average the Keithley values</vt:lpstr>
      <vt:lpstr>Set current value to what was measured.  You can set all patterns at once by entering in one pattern, then double click.  It should prompt you to enter for all. </vt:lpstr>
      <vt:lpstr>Magnification back down to less than 50</vt:lpstr>
      <vt:lpstr>With low mag 35x for example, drive to your crack tip(use your x,y value from page 3).  Don’t use a preset that would move your stage back to 10 mm – think before using any preset. Quickly mag up and check focus but not stigmation on scratch tip. </vt:lpstr>
      <vt:lpstr>Check Focus at tip at around 10,000x</vt:lpstr>
      <vt:lpstr>Move away (down or up)  one frame at 10kx to get away from scratch debris to a clean field.  Pause beam</vt:lpstr>
      <vt:lpstr>Before burning  contamination spot turn EIS, scan interface to External Escan on.  Beam blanker off!</vt:lpstr>
      <vt:lpstr>Contamination spot, click on 30 sec spot in NPGS and put green arrow in middle of screen</vt:lpstr>
      <vt:lpstr>Turn off EIS Focus on contamination spot</vt:lpstr>
      <vt:lpstr>PowerPoint Presentation</vt:lpstr>
      <vt:lpstr>Leave beam running on contamination spot  with a scan rate greater than or equal to 300 nSec and now turn on ESI to Ext Escan and turn on beam blanker as in next two slides</vt:lpstr>
      <vt:lpstr>Check beam blanker on external and purple light is lit.  </vt:lpstr>
      <vt:lpstr>Beam blanker, set at 4.  Default value,  3, 2, 1 are more narrow settings for ultra fast writing.  We have this blanker adjusted at 4, please leave at 4. </vt:lpstr>
      <vt:lpstr>Check beam External Scan Interface</vt:lpstr>
      <vt:lpstr>Ebeam should now be blanked and you can simulate your run file and make last minute changes to run file before moving to starting position and running your file.  It is getting close now!  </vt:lpstr>
      <vt:lpstr>Now we move to fresh area, suggestion: move down two at 1000x because scratch tip is usually up. Then move one frame left because Nabity patterns generally move Counter clockwise.</vt:lpstr>
      <vt:lpstr>After moving to fresh area, record microscope positions</vt:lpstr>
      <vt:lpstr>Now select .rf6 file and click process run file in Nabity software.  </vt:lpstr>
      <vt:lpstr>You will see the microscope image on the  PC display flicker but it is not in synch, this is normal</vt:lpstr>
      <vt:lpstr>Follow prompts, space bar to continue, n if you don’t want to repeat pattern.   </vt:lpstr>
      <vt:lpstr>Hit any key to keep going</vt:lpstr>
      <vt:lpstr>It is now writing.  With direct memory access, NPGS will write the pattern to the screen faster than the beam will move.  This is normal. </vt:lpstr>
      <vt:lpstr>Next pattern is written, you should here the stage move and a bleep between patterns. </vt:lpstr>
      <vt:lpstr>Final entity of a run file is comment section asking you a few questions.  </vt:lpstr>
      <vt:lpstr>When done, record stage positions, they should match the beginning.  If not, let us know!</vt:lpstr>
      <vt:lpstr>You can see a latent image by using a very low current and quick scan</vt:lpstr>
      <vt:lpstr>Develop your PMMA we have developer, stop bath and remover here in great quantity!</vt:lpstr>
      <vt:lpstr>After you have confirmed that patterns are on your sample you may wish to attempt lift off or metallization of areas where pattern is not.  </vt:lpstr>
      <vt:lpstr>Wagon Wheel after exposure to PMMA with NPGS, then Chromium coating and strip with Acetone to reveal fine Chromium lines. </vt:lpstr>
      <vt:lpstr>Align flow process from Joe Nabity</vt:lpstr>
      <vt:lpstr>After developing away exposed areas from DevPat1.RF6 lithography run.</vt:lpstr>
      <vt:lpstr>Now we will use NPGS to align to these marks</vt:lpstr>
      <vt:lpstr>After exposing resist with DevPat1 and your device in middle of this align pattern.  Align to the alignment marks from DevPat1.</vt:lpstr>
      <vt:lpstr>Repeat this procedure with all four alignment marks.  </vt:lpstr>
      <vt:lpstr>Final alignment, on these rather poor marks but it worked.  You are now ready to run DevPat2 with your pattern in center and all will be aligned with respect to first pattern. </vt:lpstr>
      <vt:lpstr>How to spin coat PMMA onto Si</vt:lpstr>
      <vt:lpstr>Add plenty of PMMA, otherwise you will get a streaky coating and regions that are not coated.</vt:lpstr>
      <vt:lpstr>After wafer gets to 4000 rpm the PMMA 950 should give wafer a blue green tint. </vt:lpstr>
      <vt:lpstr>Bake the wafer at 150C to 180C for 2 minutes.  Remove with wafer tweezer as they are hot!</vt:lpstr>
      <vt:lpstr>Storage of PMMA baked wafers</vt:lpstr>
      <vt:lpstr>Writing from BitMaps you find on internet.</vt:lpstr>
      <vt:lpstr>Moving it from Internet Computer to the support PC where Nabity resides</vt:lpstr>
      <vt:lpstr>Importing file into Design CAD</vt:lpstr>
      <vt:lpstr>Now center and save from NPGS menu in Design Cad</vt:lpstr>
      <vt:lpstr>How to import</vt:lpstr>
      <vt:lpstr>Converting to RF6</vt:lpstr>
      <vt:lpstr>Open existing RF6, double click on pattern and select your new freshly created .dc2 of your bitmap</vt:lpstr>
      <vt:lpstr>Now set your doses for ion beam: 1 mC/cm^2 is ½ micron in Silicon. </vt:lpstr>
      <vt:lpstr>Dose scheme min (dark) .1 mC/cm^2 max 2 mc/cm^2 (deeper should be lighter colors)</vt:lpstr>
      <vt:lpstr>ESI in these positions for ion beam lithography</vt:lpstr>
      <vt:lpstr>Beam Blanker off for ion beam lithography</vt:lpstr>
      <vt:lpstr>Simulate pattern</vt:lpstr>
      <vt:lpstr>Then run!</vt:lpstr>
      <vt:lpstr>Result</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How to do NPGS Electron beam lithography</dc:title>
  <dc:creator>Microsoft Office User</dc:creator>
  <cp:lastModifiedBy>Thermo Scientific</cp:lastModifiedBy>
  <cp:revision>57</cp:revision>
  <dcterms:created xsi:type="dcterms:W3CDTF">2016-09-16T21:25:39Z</dcterms:created>
  <dcterms:modified xsi:type="dcterms:W3CDTF">2020-02-24T23:17:21Z</dcterms:modified>
</cp:coreProperties>
</file>