
<file path=[Content_Types].xml><?xml version="1.0" encoding="utf-8"?>
<Types xmlns="http://schemas.openxmlformats.org/package/2006/content-types">
  <Default Extension="xml" ContentType="application/xml"/>
  <Default Extension="jpeg" ContentType="image/jpeg"/>
  <Default Extension="tif" ContentType="image/tiff"/>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9" r:id="rId4"/>
    <p:sldId id="258" r:id="rId5"/>
    <p:sldId id="260" r:id="rId6"/>
    <p:sldId id="285" r:id="rId7"/>
    <p:sldId id="261" r:id="rId8"/>
    <p:sldId id="264" r:id="rId9"/>
    <p:sldId id="286" r:id="rId10"/>
    <p:sldId id="289" r:id="rId11"/>
    <p:sldId id="290" r:id="rId12"/>
    <p:sldId id="291" r:id="rId13"/>
    <p:sldId id="288" r:id="rId14"/>
    <p:sldId id="287" r:id="rId15"/>
    <p:sldId id="263" r:id="rId16"/>
    <p:sldId id="262" r:id="rId17"/>
    <p:sldId id="265" r:id="rId18"/>
    <p:sldId id="266" r:id="rId19"/>
    <p:sldId id="267" r:id="rId20"/>
    <p:sldId id="280" r:id="rId21"/>
    <p:sldId id="282" r:id="rId22"/>
    <p:sldId id="281" r:id="rId23"/>
    <p:sldId id="283" r:id="rId24"/>
    <p:sldId id="284"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68"/>
  </p:normalViewPr>
  <p:slideViewPr>
    <p:cSldViewPr snapToGrid="0" snapToObjects="1">
      <p:cViewPr varScale="1">
        <p:scale>
          <a:sx n="161" d="100"/>
          <a:sy n="161" d="100"/>
        </p:scale>
        <p:origin x="224" y="3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8C88D-C6E8-1D4B-BC3A-0945615BFE35}" type="datetimeFigureOut">
              <a:rPr lang="en-US" smtClean="0"/>
              <a:t>4/4/17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04C50-E9EB-DB40-BA36-4F19D095566A}" type="slidenum">
              <a:rPr lang="en-US" smtClean="0"/>
              <a:t>‹#›</a:t>
            </a:fld>
            <a:endParaRPr lang="en-US"/>
          </a:p>
        </p:txBody>
      </p:sp>
    </p:spTree>
    <p:extLst>
      <p:ext uri="{BB962C8B-B14F-4D97-AF65-F5344CB8AC3E}">
        <p14:creationId xmlns:p14="http://schemas.microsoft.com/office/powerpoint/2010/main" val="121597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E78B87-213A-214D-AA5E-8854737BED53}" type="datetimeFigureOut">
              <a:rPr lang="en-US" smtClean="0"/>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134626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78B87-213A-214D-AA5E-8854737BED53}" type="datetimeFigureOut">
              <a:rPr lang="en-US" smtClean="0"/>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167894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78B87-213A-214D-AA5E-8854737BED53}" type="datetimeFigureOut">
              <a:rPr lang="en-US" smtClean="0"/>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6408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78B87-213A-214D-AA5E-8854737BED53}" type="datetimeFigureOut">
              <a:rPr lang="en-US" smtClean="0"/>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74376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E78B87-213A-214D-AA5E-8854737BED53}" type="datetimeFigureOut">
              <a:rPr lang="en-US" smtClean="0"/>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206858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E78B87-213A-214D-AA5E-8854737BED53}" type="datetimeFigureOut">
              <a:rPr lang="en-US" smtClean="0"/>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114083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E78B87-213A-214D-AA5E-8854737BED53}" type="datetimeFigureOut">
              <a:rPr lang="en-US" smtClean="0"/>
              <a:t>4/4/17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120028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E78B87-213A-214D-AA5E-8854737BED53}" type="datetimeFigureOut">
              <a:rPr lang="en-US" smtClean="0"/>
              <a:t>4/4/17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179619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78B87-213A-214D-AA5E-8854737BED53}" type="datetimeFigureOut">
              <a:rPr lang="en-US" smtClean="0"/>
              <a:t>4/4/17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152637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78B87-213A-214D-AA5E-8854737BED53}" type="datetimeFigureOut">
              <a:rPr lang="en-US" smtClean="0"/>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679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78B87-213A-214D-AA5E-8854737BED53}" type="datetimeFigureOut">
              <a:rPr lang="en-US" smtClean="0"/>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726FE-D8A4-5F4D-A4D8-B4501F37EB66}" type="slidenum">
              <a:rPr lang="en-US" smtClean="0"/>
              <a:t>‹#›</a:t>
            </a:fld>
            <a:endParaRPr lang="en-US"/>
          </a:p>
        </p:txBody>
      </p:sp>
    </p:spTree>
    <p:extLst>
      <p:ext uri="{BB962C8B-B14F-4D97-AF65-F5344CB8AC3E}">
        <p14:creationId xmlns:p14="http://schemas.microsoft.com/office/powerpoint/2010/main" val="3715364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78B87-213A-214D-AA5E-8854737BED53}" type="datetimeFigureOut">
              <a:rPr lang="en-US" smtClean="0"/>
              <a:t>4/4/17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726FE-D8A4-5F4D-A4D8-B4501F37EB66}" type="slidenum">
              <a:rPr lang="en-US" smtClean="0"/>
              <a:t>‹#›</a:t>
            </a:fld>
            <a:endParaRPr lang="en-US"/>
          </a:p>
        </p:txBody>
      </p:sp>
    </p:spTree>
    <p:extLst>
      <p:ext uri="{BB962C8B-B14F-4D97-AF65-F5344CB8AC3E}">
        <p14:creationId xmlns:p14="http://schemas.microsoft.com/office/powerpoint/2010/main" val="1050886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141" y="-682584"/>
            <a:ext cx="10474519" cy="2387600"/>
          </a:xfrm>
        </p:spPr>
        <p:txBody>
          <a:bodyPr>
            <a:normAutofit fontScale="90000"/>
          </a:bodyPr>
          <a:lstStyle/>
          <a:p>
            <a:r>
              <a:rPr lang="en-US" dirty="0" smtClean="0"/>
              <a:t>How to make a low cost* TEM wedge sample with grinder polisher</a:t>
            </a:r>
            <a:endParaRPr lang="en-US" dirty="0"/>
          </a:p>
        </p:txBody>
      </p:sp>
      <p:sp>
        <p:nvSpPr>
          <p:cNvPr id="3" name="Subtitle 2"/>
          <p:cNvSpPr>
            <a:spLocks noGrp="1"/>
          </p:cNvSpPr>
          <p:nvPr>
            <p:ph type="subTitle" idx="1"/>
          </p:nvPr>
        </p:nvSpPr>
        <p:spPr>
          <a:xfrm>
            <a:off x="1531952" y="5581913"/>
            <a:ext cx="9144000" cy="1655762"/>
          </a:xfrm>
        </p:spPr>
        <p:txBody>
          <a:bodyPr/>
          <a:lstStyle/>
          <a:p>
            <a:r>
              <a:rPr lang="en-US" dirty="0" smtClean="0"/>
              <a:t>Peter </a:t>
            </a:r>
            <a:r>
              <a:rPr lang="en-US" dirty="0" err="1" smtClean="0"/>
              <a:t>Eschbach</a:t>
            </a:r>
            <a:endParaRPr lang="en-US" dirty="0" smtClean="0"/>
          </a:p>
          <a:p>
            <a:r>
              <a:rPr lang="en-US" dirty="0" smtClean="0"/>
              <a:t>Oregon State University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69" y="1705016"/>
            <a:ext cx="5157746" cy="3868310"/>
          </a:xfrm>
          <a:prstGeom prst="rect">
            <a:avLst/>
          </a:prstGeom>
        </p:spPr>
      </p:pic>
      <p:sp>
        <p:nvSpPr>
          <p:cNvPr id="5" name="TextBox 4"/>
          <p:cNvSpPr txBox="1"/>
          <p:nvPr/>
        </p:nvSpPr>
        <p:spPr>
          <a:xfrm>
            <a:off x="8531749" y="5468626"/>
            <a:ext cx="3387257" cy="1384995"/>
          </a:xfrm>
          <a:prstGeom prst="rect">
            <a:avLst/>
          </a:prstGeom>
          <a:noFill/>
        </p:spPr>
        <p:txBody>
          <a:bodyPr wrap="square" rtlCol="0">
            <a:spAutoFit/>
          </a:bodyPr>
          <a:lstStyle/>
          <a:p>
            <a:r>
              <a:rPr lang="en-US" sz="1200" dirty="0" smtClean="0"/>
              <a:t>* This is a much lower cost alternative to a Million Dollar FIB prep.  It is a technology you can take with you anywhere in the world.  You only  need a grinder polisher $4000, </a:t>
            </a:r>
            <a:r>
              <a:rPr lang="en-US" sz="1200" dirty="0"/>
              <a:t>$1000</a:t>
            </a:r>
            <a:r>
              <a:rPr lang="en-US" sz="1200" dirty="0" smtClean="0"/>
              <a:t> diamond saw, and a $1500 tripod polisher and access to a good low power stereo microscope.  And roughly $200 worth of diamond lapping films.  </a:t>
            </a:r>
            <a:endParaRPr lang="en-US" sz="1200" dirty="0"/>
          </a:p>
        </p:txBody>
      </p:sp>
    </p:spTree>
    <p:extLst>
      <p:ext uri="{BB962C8B-B14F-4D97-AF65-F5344CB8AC3E}">
        <p14:creationId xmlns:p14="http://schemas.microsoft.com/office/powerpoint/2010/main" val="1122917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Planarizing</a:t>
            </a:r>
            <a:r>
              <a:rPr lang="en-US" dirty="0" smtClean="0"/>
              <a:t> Nickel Steel sample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9" name="TextBox 8"/>
          <p:cNvSpPr txBox="1"/>
          <p:nvPr/>
        </p:nvSpPr>
        <p:spPr>
          <a:xfrm>
            <a:off x="9334831" y="2623930"/>
            <a:ext cx="1415332" cy="369332"/>
          </a:xfrm>
          <a:prstGeom prst="rect">
            <a:avLst/>
          </a:prstGeom>
          <a:noFill/>
        </p:spPr>
        <p:txBody>
          <a:bodyPr wrap="square" rtlCol="0">
            <a:spAutoFit/>
          </a:bodyPr>
          <a:lstStyle/>
          <a:p>
            <a:r>
              <a:rPr lang="en-US" dirty="0" smtClean="0"/>
              <a:t>Sample</a:t>
            </a:r>
            <a:endParaRPr lang="en-US" dirty="0"/>
          </a:p>
        </p:txBody>
      </p:sp>
      <p:cxnSp>
        <p:nvCxnSpPr>
          <p:cNvPr id="11" name="Straight Arrow Connector 10"/>
          <p:cNvCxnSpPr/>
          <p:nvPr/>
        </p:nvCxnSpPr>
        <p:spPr>
          <a:xfrm flipH="1">
            <a:off x="6376946" y="2846567"/>
            <a:ext cx="2846567" cy="113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05231" y="2019631"/>
            <a:ext cx="1978559" cy="646331"/>
          </a:xfrm>
          <a:prstGeom prst="rect">
            <a:avLst/>
          </a:prstGeom>
          <a:noFill/>
        </p:spPr>
        <p:txBody>
          <a:bodyPr wrap="square" rtlCol="0">
            <a:spAutoFit/>
          </a:bodyPr>
          <a:lstStyle/>
          <a:p>
            <a:r>
              <a:rPr lang="en-US" dirty="0" err="1" smtClean="0"/>
              <a:t>Fischione</a:t>
            </a:r>
            <a:r>
              <a:rPr lang="en-US" dirty="0" smtClean="0"/>
              <a:t> model 160 </a:t>
            </a:r>
            <a:r>
              <a:rPr lang="en-US" dirty="0" err="1" smtClean="0"/>
              <a:t>planarizing</a:t>
            </a:r>
            <a:r>
              <a:rPr lang="en-US" dirty="0" smtClean="0"/>
              <a:t> jig</a:t>
            </a:r>
            <a:endParaRPr lang="en-US" dirty="0"/>
          </a:p>
        </p:txBody>
      </p:sp>
      <p:cxnSp>
        <p:nvCxnSpPr>
          <p:cNvPr id="14" name="Straight Arrow Connector 13"/>
          <p:cNvCxnSpPr/>
          <p:nvPr/>
        </p:nvCxnSpPr>
        <p:spPr>
          <a:xfrm flipV="1">
            <a:off x="2345635" y="2138901"/>
            <a:ext cx="2329732" cy="87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5374" y="3872285"/>
            <a:ext cx="1876508" cy="923330"/>
          </a:xfrm>
          <a:prstGeom prst="rect">
            <a:avLst/>
          </a:prstGeom>
          <a:noFill/>
        </p:spPr>
        <p:txBody>
          <a:bodyPr wrap="square" rtlCol="0">
            <a:spAutoFit/>
          </a:bodyPr>
          <a:lstStyle/>
          <a:p>
            <a:r>
              <a:rPr lang="en-US" dirty="0" smtClean="0"/>
              <a:t>This area captures sample for holding it!</a:t>
            </a:r>
            <a:endParaRPr lang="en-US" dirty="0"/>
          </a:p>
        </p:txBody>
      </p:sp>
      <p:cxnSp>
        <p:nvCxnSpPr>
          <p:cNvPr id="17" name="Straight Arrow Connector 16"/>
          <p:cNvCxnSpPr>
            <a:stCxn id="15" idx="3"/>
          </p:cNvCxnSpPr>
          <p:nvPr/>
        </p:nvCxnSpPr>
        <p:spPr>
          <a:xfrm flipV="1">
            <a:off x="2631882" y="2993262"/>
            <a:ext cx="2623930" cy="1340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9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we can hold onto the sample and decrease thickness with knob as we grind!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36086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that sample is </a:t>
            </a:r>
            <a:r>
              <a:rPr lang="en-US" dirty="0" err="1" smtClean="0"/>
              <a:t>planarized</a:t>
            </a:r>
            <a:r>
              <a:rPr lang="en-US" dirty="0" smtClean="0"/>
              <a:t>, metal samples typically don’t come planar, Silicon does</a:t>
            </a:r>
            <a:endParaRPr lang="en-US" dirty="0"/>
          </a:p>
        </p:txBody>
      </p:sp>
      <p:sp>
        <p:nvSpPr>
          <p:cNvPr id="3" name="Content Placeholder 2"/>
          <p:cNvSpPr>
            <a:spLocks noGrp="1"/>
          </p:cNvSpPr>
          <p:nvPr>
            <p:ph idx="1"/>
          </p:nvPr>
        </p:nvSpPr>
        <p:spPr/>
        <p:txBody>
          <a:bodyPr/>
          <a:lstStyle/>
          <a:p>
            <a:r>
              <a:rPr lang="en-US" dirty="0" smtClean="0"/>
              <a:t>We must trim it on diamond saw to maximum dimension 3 mm so that we can glue it to a 3 mm TEM grid.  No standard TEM anywhere in world takes a sample bigger than 3 mm.  </a:t>
            </a:r>
          </a:p>
          <a:p>
            <a:r>
              <a:rPr lang="en-US" dirty="0" smtClean="0"/>
              <a:t>Then we mount it with hot melt, actually tree resin</a:t>
            </a:r>
          </a:p>
          <a:p>
            <a:r>
              <a:rPr lang="en-US" dirty="0" smtClean="0"/>
              <a:t>Then we can thin it to rough electron transparency with the tripod polisher tool and diamond lap films (DLF) in LPSC room 145. </a:t>
            </a:r>
          </a:p>
          <a:p>
            <a:r>
              <a:rPr lang="en-US" dirty="0" smtClean="0"/>
              <a:t>Finally, PIPS, precision ion polishing (PIPS) in Melissa </a:t>
            </a:r>
            <a:r>
              <a:rPr lang="en-US" dirty="0" err="1" smtClean="0"/>
              <a:t>Santala’s</a:t>
            </a:r>
            <a:r>
              <a:rPr lang="en-US" dirty="0" smtClean="0"/>
              <a:t> lab in Dearborn.  </a:t>
            </a:r>
            <a:endParaRPr lang="en-US" dirty="0"/>
          </a:p>
        </p:txBody>
      </p:sp>
    </p:spTree>
    <p:extLst>
      <p:ext uri="{BB962C8B-B14F-4D97-AF65-F5344CB8AC3E}">
        <p14:creationId xmlns:p14="http://schemas.microsoft.com/office/powerpoint/2010/main" val="12802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t>
            </a:r>
            <a:r>
              <a:rPr lang="en-US" dirty="0" err="1" smtClean="0"/>
              <a:t>planzarized</a:t>
            </a:r>
            <a:r>
              <a:rPr lang="en-US" dirty="0" smtClean="0"/>
              <a:t> Nickel metal foil now being trimmed to 3 mm max dimension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397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Here we are trimming an integrated circuit so that maximum dimensions are 3 mm, so it can be thinned and glued to a 3 mm TEM grid.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0797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Level the tripod polisher and grind the </a:t>
            </a:r>
            <a:r>
              <a:rPr lang="en-US" dirty="0" err="1"/>
              <a:t>D</a:t>
            </a:r>
            <a:r>
              <a:rPr lang="en-US" dirty="0" err="1" smtClean="0"/>
              <a:t>elrin</a:t>
            </a:r>
            <a:r>
              <a:rPr lang="en-US" dirty="0" smtClean="0"/>
              <a:t> feet to </a:t>
            </a:r>
            <a:r>
              <a:rPr lang="en-US" dirty="0" err="1" smtClean="0"/>
              <a:t>planarize</a:t>
            </a:r>
            <a:r>
              <a:rPr lang="en-US" dirty="0" smtClean="0"/>
              <a:t>.  Per  the instructions in the Allied High Tech Tripod polisher in LPSC room 145.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062274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7" y="-93331"/>
            <a:ext cx="12571012" cy="1325563"/>
          </a:xfrm>
        </p:spPr>
        <p:txBody>
          <a:bodyPr/>
          <a:lstStyle/>
          <a:p>
            <a:r>
              <a:rPr lang="en-US" dirty="0" smtClean="0"/>
              <a:t>Slight angle on tripod polisher so that a wedge is made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grpSp>
        <p:nvGrpSpPr>
          <p:cNvPr id="5" name="Group 4"/>
          <p:cNvGrpSpPr/>
          <p:nvPr/>
        </p:nvGrpSpPr>
        <p:grpSpPr>
          <a:xfrm rot="6257585" flipH="1">
            <a:off x="1528499" y="3762607"/>
            <a:ext cx="708813" cy="604300"/>
            <a:chOff x="4806562" y="3069203"/>
            <a:chExt cx="2965837" cy="604300"/>
          </a:xfrm>
        </p:grpSpPr>
        <p:sp>
          <p:nvSpPr>
            <p:cNvPr id="6" name="Rectangle 5"/>
            <p:cNvSpPr/>
            <p:nvPr/>
          </p:nvSpPr>
          <p:spPr>
            <a:xfrm>
              <a:off x="4818490" y="3069203"/>
              <a:ext cx="2941983" cy="26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6562" y="3395207"/>
              <a:ext cx="2965837" cy="2782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1048130" y="4495818"/>
            <a:ext cx="1661823" cy="27829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2150" y="3675822"/>
            <a:ext cx="1152939" cy="369332"/>
          </a:xfrm>
          <a:prstGeom prst="rect">
            <a:avLst/>
          </a:prstGeom>
          <a:noFill/>
        </p:spPr>
        <p:txBody>
          <a:bodyPr wrap="square" rtlCol="0">
            <a:spAutoFit/>
          </a:bodyPr>
          <a:lstStyle/>
          <a:p>
            <a:r>
              <a:rPr lang="en-US" dirty="0" smtClean="0"/>
              <a:t>At start</a:t>
            </a:r>
            <a:endParaRPr lang="en-US" dirty="0"/>
          </a:p>
        </p:txBody>
      </p:sp>
      <p:sp>
        <p:nvSpPr>
          <p:cNvPr id="13" name="TextBox 12"/>
          <p:cNvSpPr txBox="1"/>
          <p:nvPr/>
        </p:nvSpPr>
        <p:spPr>
          <a:xfrm>
            <a:off x="302150" y="5430741"/>
            <a:ext cx="1152939" cy="369332"/>
          </a:xfrm>
          <a:prstGeom prst="rect">
            <a:avLst/>
          </a:prstGeom>
          <a:noFill/>
        </p:spPr>
        <p:txBody>
          <a:bodyPr wrap="square" rtlCol="0">
            <a:spAutoFit/>
          </a:bodyPr>
          <a:lstStyle/>
          <a:p>
            <a:r>
              <a:rPr lang="en-US" dirty="0" smtClean="0"/>
              <a:t>At end</a:t>
            </a:r>
            <a:endParaRPr lang="en-US" dirty="0"/>
          </a:p>
        </p:txBody>
      </p:sp>
      <p:sp>
        <p:nvSpPr>
          <p:cNvPr id="14" name="Oval 13"/>
          <p:cNvSpPr/>
          <p:nvPr/>
        </p:nvSpPr>
        <p:spPr>
          <a:xfrm>
            <a:off x="887181" y="5836450"/>
            <a:ext cx="1661823" cy="27829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a:off x="1643695" y="5685183"/>
            <a:ext cx="280835" cy="110219"/>
          </a:xfrm>
          <a:prstGeom prst="r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653871" y="3737113"/>
            <a:ext cx="190832" cy="47708"/>
          </a:xfrm>
          <a:custGeom>
            <a:avLst/>
            <a:gdLst>
              <a:gd name="connsiteX0" fmla="*/ 0 w 190832"/>
              <a:gd name="connsiteY0" fmla="*/ 0 h 47708"/>
              <a:gd name="connsiteX1" fmla="*/ 31806 w 190832"/>
              <a:gd name="connsiteY1" fmla="*/ 15903 h 47708"/>
              <a:gd name="connsiteX2" fmla="*/ 190832 w 190832"/>
              <a:gd name="connsiteY2" fmla="*/ 47708 h 47708"/>
            </a:gdLst>
            <a:ahLst/>
            <a:cxnLst>
              <a:cxn ang="0">
                <a:pos x="connsiteX0" y="connsiteY0"/>
              </a:cxn>
              <a:cxn ang="0">
                <a:pos x="connsiteX1" y="connsiteY1"/>
              </a:cxn>
              <a:cxn ang="0">
                <a:pos x="connsiteX2" y="connsiteY2"/>
              </a:cxn>
            </a:cxnLst>
            <a:rect l="l" t="t" r="r" b="b"/>
            <a:pathLst>
              <a:path w="190832" h="47708">
                <a:moveTo>
                  <a:pt x="0" y="0"/>
                </a:moveTo>
                <a:cubicBezTo>
                  <a:pt x="10602" y="5301"/>
                  <a:pt x="20223" y="13385"/>
                  <a:pt x="31806" y="15903"/>
                </a:cubicBezTo>
                <a:cubicBezTo>
                  <a:pt x="198351" y="52109"/>
                  <a:pt x="145963" y="2844"/>
                  <a:pt x="190832" y="477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0752" y="6030288"/>
            <a:ext cx="2548393" cy="923330"/>
          </a:xfrm>
          <a:prstGeom prst="rect">
            <a:avLst/>
          </a:prstGeom>
          <a:noFill/>
        </p:spPr>
        <p:txBody>
          <a:bodyPr wrap="square" rtlCol="0">
            <a:spAutoFit/>
          </a:bodyPr>
          <a:lstStyle/>
          <a:p>
            <a:r>
              <a:rPr lang="en-US" dirty="0" smtClean="0"/>
              <a:t>We thin through glass and leave just region of interest!</a:t>
            </a:r>
            <a:endParaRPr lang="en-US" dirty="0"/>
          </a:p>
        </p:txBody>
      </p:sp>
      <p:sp>
        <p:nvSpPr>
          <p:cNvPr id="20" name="TextBox 19"/>
          <p:cNvSpPr txBox="1"/>
          <p:nvPr/>
        </p:nvSpPr>
        <p:spPr>
          <a:xfrm>
            <a:off x="9303026" y="1956021"/>
            <a:ext cx="2631882" cy="1477328"/>
          </a:xfrm>
          <a:prstGeom prst="rect">
            <a:avLst/>
          </a:prstGeom>
          <a:noFill/>
        </p:spPr>
        <p:txBody>
          <a:bodyPr wrap="square" rtlCol="0">
            <a:spAutoFit/>
          </a:bodyPr>
          <a:lstStyle/>
          <a:p>
            <a:r>
              <a:rPr lang="en-US" dirty="0" smtClean="0"/>
              <a:t>Start with 30 micron DLF</a:t>
            </a:r>
          </a:p>
          <a:p>
            <a:r>
              <a:rPr lang="en-US" dirty="0" smtClean="0"/>
              <a:t>Then 15 um</a:t>
            </a:r>
          </a:p>
          <a:p>
            <a:r>
              <a:rPr lang="en-US" dirty="0" smtClean="0"/>
              <a:t>6 um, 3um, 1/2 um</a:t>
            </a:r>
          </a:p>
          <a:p>
            <a:r>
              <a:rPr lang="en-US" dirty="0" smtClean="0"/>
              <a:t>And final polish at .05 micron Silica or Alumina</a:t>
            </a:r>
          </a:p>
        </p:txBody>
      </p:sp>
    </p:spTree>
    <p:extLst>
      <p:ext uri="{BB962C8B-B14F-4D97-AF65-F5344CB8AC3E}">
        <p14:creationId xmlns:p14="http://schemas.microsoft.com/office/powerpoint/2010/main" val="191263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Once we have thinned it to rough electron transparency, 150-300 nm we mount it on a grid.  This is the hardest part. </a:t>
            </a:r>
            <a:endParaRPr lang="en-US" dirty="0"/>
          </a:p>
        </p:txBody>
      </p:sp>
      <p:sp>
        <p:nvSpPr>
          <p:cNvPr id="5" name="Content Placeholder 4"/>
          <p:cNvSpPr>
            <a:spLocks noGrp="1"/>
          </p:cNvSpPr>
          <p:nvPr>
            <p:ph idx="1"/>
          </p:nvPr>
        </p:nvSpPr>
        <p:spPr/>
        <p:txBody>
          <a:bodyPr/>
          <a:lstStyle/>
          <a:p>
            <a:r>
              <a:rPr lang="en-US" dirty="0" smtClean="0"/>
              <a:t>Float the sample from the hot melt resin by soaking in acetone in a small beaker with filter paper at bottom</a:t>
            </a:r>
          </a:p>
          <a:p>
            <a:r>
              <a:rPr lang="en-US" dirty="0" smtClean="0"/>
              <a:t>Collect sample in filter paper</a:t>
            </a:r>
          </a:p>
          <a:p>
            <a:r>
              <a:rPr lang="en-US" dirty="0" smtClean="0"/>
              <a:t>Then put small drop of 110 or M bond adhesive on TEM grid of your choice, author believes Slotted grid with tab is easiest, see next slide.</a:t>
            </a:r>
          </a:p>
          <a:p>
            <a:r>
              <a:rPr lang="en-US" dirty="0" smtClean="0"/>
              <a:t>Drop grid wetted with drop of epoxy onto sample on filter paper, do not attempt to pick up sample up with tweezer.  It is very fragile!</a:t>
            </a:r>
            <a:endParaRPr lang="en-US" dirty="0"/>
          </a:p>
        </p:txBody>
      </p:sp>
    </p:spTree>
    <p:extLst>
      <p:ext uri="{BB962C8B-B14F-4D97-AF65-F5344CB8AC3E}">
        <p14:creationId xmlns:p14="http://schemas.microsoft.com/office/powerpoint/2010/main" val="109227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pick up onto slotted grid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1129" y="1801771"/>
            <a:ext cx="5801784" cy="4351338"/>
          </a:xfrm>
        </p:spPr>
      </p:pic>
      <p:sp>
        <p:nvSpPr>
          <p:cNvPr id="5" name="TextBox 4"/>
          <p:cNvSpPr txBox="1"/>
          <p:nvPr/>
        </p:nvSpPr>
        <p:spPr>
          <a:xfrm>
            <a:off x="206734" y="2258170"/>
            <a:ext cx="3888188" cy="3139321"/>
          </a:xfrm>
          <a:prstGeom prst="rect">
            <a:avLst/>
          </a:prstGeom>
          <a:noFill/>
        </p:spPr>
        <p:txBody>
          <a:bodyPr wrap="square" rtlCol="0">
            <a:spAutoFit/>
          </a:bodyPr>
          <a:lstStyle/>
          <a:p>
            <a:pPr marL="342900" indent="-342900">
              <a:buFont typeface="+mj-lt"/>
              <a:buAutoNum type="arabicPeriod"/>
            </a:pPr>
            <a:r>
              <a:rPr lang="en-US" dirty="0" smtClean="0"/>
              <a:t>Glue slotted grid to glass slide with Loctite removable adhesive or hot wax.</a:t>
            </a:r>
          </a:p>
          <a:p>
            <a:pPr marL="342900" indent="-342900">
              <a:buFont typeface="+mj-lt"/>
              <a:buAutoNum type="arabicPeriod"/>
            </a:pPr>
            <a:r>
              <a:rPr lang="en-US" dirty="0" smtClean="0"/>
              <a:t>Put dab of 110 adhesive on slotted grid.</a:t>
            </a:r>
          </a:p>
          <a:p>
            <a:pPr marL="342900" indent="-342900">
              <a:buFont typeface="+mj-lt"/>
              <a:buAutoNum type="arabicPeriod"/>
            </a:pPr>
            <a:r>
              <a:rPr lang="en-US" dirty="0" smtClean="0"/>
              <a:t>Lower slotted grid with glue side down onto the thinned sample. </a:t>
            </a:r>
          </a:p>
          <a:p>
            <a:pPr marL="342900" indent="-342900">
              <a:buFont typeface="+mj-lt"/>
              <a:buAutoNum type="arabicPeriod"/>
            </a:pPr>
            <a:r>
              <a:rPr lang="en-US" dirty="0" smtClean="0"/>
              <a:t>Put slotted grid and glass slide on hot plate to cure 110 adhesive</a:t>
            </a:r>
          </a:p>
          <a:p>
            <a:pPr marL="342900" indent="-342900">
              <a:buFont typeface="+mj-lt"/>
              <a:buAutoNum type="arabicPeriod"/>
            </a:pPr>
            <a:r>
              <a:rPr lang="en-US" dirty="0" smtClean="0"/>
              <a:t>Cut tab off slotted grid to and place grid in TEM grid box for analysis!</a:t>
            </a:r>
            <a:endParaRPr lang="en-US" dirty="0"/>
          </a:p>
        </p:txBody>
      </p:sp>
    </p:spTree>
    <p:extLst>
      <p:ext uri="{BB962C8B-B14F-4D97-AF65-F5344CB8AC3E}">
        <p14:creationId xmlns:p14="http://schemas.microsoft.com/office/powerpoint/2010/main" val="1257123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39" y="-104002"/>
            <a:ext cx="10515600" cy="1325563"/>
          </a:xfrm>
        </p:spPr>
        <p:txBody>
          <a:bodyPr/>
          <a:lstStyle/>
          <a:p>
            <a:r>
              <a:rPr lang="en-US" dirty="0" smtClean="0"/>
              <a:t>Mounting the wedge sample to TEM grid, higher Mag image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617" y="1325990"/>
            <a:ext cx="6242304" cy="4681728"/>
          </a:xfrm>
          <a:prstGeom prst="rect">
            <a:avLst/>
          </a:prstGeom>
        </p:spPr>
      </p:pic>
      <p:sp>
        <p:nvSpPr>
          <p:cNvPr id="6" name="TextBox 5"/>
          <p:cNvSpPr txBox="1"/>
          <p:nvPr/>
        </p:nvSpPr>
        <p:spPr>
          <a:xfrm>
            <a:off x="8197795" y="3188473"/>
            <a:ext cx="3768918" cy="1477328"/>
          </a:xfrm>
          <a:prstGeom prst="rect">
            <a:avLst/>
          </a:prstGeom>
          <a:noFill/>
        </p:spPr>
        <p:txBody>
          <a:bodyPr wrap="square" rtlCol="0">
            <a:spAutoFit/>
          </a:bodyPr>
          <a:lstStyle/>
          <a:p>
            <a:r>
              <a:rPr lang="en-US" dirty="0" smtClean="0"/>
              <a:t>This Si sample was still attached to the glass protect layer.  To make a viable sample, it would have to have </a:t>
            </a:r>
            <a:r>
              <a:rPr lang="en-US" smtClean="0"/>
              <a:t>been separated </a:t>
            </a:r>
            <a:r>
              <a:rPr lang="en-US" dirty="0" smtClean="0"/>
              <a:t>from the glass backing then glued to </a:t>
            </a:r>
            <a:r>
              <a:rPr lang="en-US" smtClean="0"/>
              <a:t>the slotted grid.  </a:t>
            </a:r>
            <a:endParaRPr lang="en-US"/>
          </a:p>
        </p:txBody>
      </p:sp>
    </p:spTree>
    <p:extLst>
      <p:ext uri="{BB962C8B-B14F-4D97-AF65-F5344CB8AC3E}">
        <p14:creationId xmlns:p14="http://schemas.microsoft.com/office/powerpoint/2010/main" val="1531419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 glass cover slip is applied to your die or metal foil with 110 adhesive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
        <p:nvSpPr>
          <p:cNvPr id="5" name="TextBox 4"/>
          <p:cNvSpPr txBox="1"/>
          <p:nvPr/>
        </p:nvSpPr>
        <p:spPr>
          <a:xfrm>
            <a:off x="6289482" y="4532243"/>
            <a:ext cx="912429" cy="369332"/>
          </a:xfrm>
          <a:prstGeom prst="rect">
            <a:avLst/>
          </a:prstGeom>
          <a:noFill/>
        </p:spPr>
        <p:txBody>
          <a:bodyPr wrap="none" rtlCol="0">
            <a:spAutoFit/>
          </a:bodyPr>
          <a:lstStyle/>
          <a:p>
            <a:r>
              <a:rPr lang="en-US" dirty="0" smtClean="0"/>
              <a:t>sample </a:t>
            </a:r>
            <a:endParaRPr lang="en-US" dirty="0"/>
          </a:p>
        </p:txBody>
      </p:sp>
      <p:sp>
        <p:nvSpPr>
          <p:cNvPr id="6" name="TextBox 5"/>
          <p:cNvSpPr txBox="1"/>
          <p:nvPr/>
        </p:nvSpPr>
        <p:spPr>
          <a:xfrm>
            <a:off x="6745696" y="3255268"/>
            <a:ext cx="2218414" cy="923330"/>
          </a:xfrm>
          <a:prstGeom prst="rect">
            <a:avLst/>
          </a:prstGeom>
          <a:noFill/>
        </p:spPr>
        <p:txBody>
          <a:bodyPr wrap="square" rtlCol="0">
            <a:spAutoFit/>
          </a:bodyPr>
          <a:lstStyle/>
          <a:p>
            <a:r>
              <a:rPr lang="en-US" dirty="0" smtClean="0"/>
              <a:t>Glass cover slip with 110 adhesive, </a:t>
            </a:r>
            <a:r>
              <a:rPr lang="en-US" dirty="0" err="1" smtClean="0"/>
              <a:t>Mbond</a:t>
            </a:r>
            <a:r>
              <a:rPr lang="en-US" dirty="0" smtClean="0"/>
              <a:t> works well also</a:t>
            </a:r>
            <a:endParaRPr lang="en-US" dirty="0"/>
          </a:p>
        </p:txBody>
      </p:sp>
      <p:cxnSp>
        <p:nvCxnSpPr>
          <p:cNvPr id="7" name="Straight Arrow Connector 6"/>
          <p:cNvCxnSpPr/>
          <p:nvPr/>
        </p:nvCxnSpPr>
        <p:spPr>
          <a:xfrm flipH="1">
            <a:off x="6528021" y="3538330"/>
            <a:ext cx="302149" cy="15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583680" y="3609892"/>
            <a:ext cx="222637" cy="568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41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973" y="-138313"/>
            <a:ext cx="10515600" cy="1325563"/>
          </a:xfrm>
        </p:spPr>
        <p:txBody>
          <a:bodyPr/>
          <a:lstStyle/>
          <a:p>
            <a:r>
              <a:rPr lang="en-US" dirty="0" smtClean="0"/>
              <a:t>Plan view sectioning, method 2</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089" y="1046632"/>
            <a:ext cx="7536456" cy="5652342"/>
          </a:xfrm>
          <a:prstGeom prst="rect">
            <a:avLst/>
          </a:prstGeom>
        </p:spPr>
      </p:pic>
      <p:cxnSp>
        <p:nvCxnSpPr>
          <p:cNvPr id="10" name="Straight Arrow Connector 9"/>
          <p:cNvCxnSpPr/>
          <p:nvPr/>
        </p:nvCxnSpPr>
        <p:spPr>
          <a:xfrm flipH="1">
            <a:off x="5677231" y="2154803"/>
            <a:ext cx="4468633" cy="278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217426" y="1741336"/>
            <a:ext cx="1701579" cy="923330"/>
          </a:xfrm>
          <a:prstGeom prst="rect">
            <a:avLst/>
          </a:prstGeom>
          <a:noFill/>
        </p:spPr>
        <p:txBody>
          <a:bodyPr wrap="square" rtlCol="0">
            <a:spAutoFit/>
          </a:bodyPr>
          <a:lstStyle/>
          <a:p>
            <a:r>
              <a:rPr lang="en-US" dirty="0" smtClean="0"/>
              <a:t>Sample is mounted just to the edge</a:t>
            </a:r>
            <a:endParaRPr lang="en-US" dirty="0"/>
          </a:p>
        </p:txBody>
      </p:sp>
    </p:spTree>
    <p:extLst>
      <p:ext uri="{BB962C8B-B14F-4D97-AF65-F5344CB8AC3E}">
        <p14:creationId xmlns:p14="http://schemas.microsoft.com/office/powerpoint/2010/main" val="110582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to 15 um Diamond lap film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355492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Thinned about half way.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27542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switch to 3 um Diamond Lap Film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TextBox 4"/>
          <p:cNvSpPr txBox="1"/>
          <p:nvPr/>
        </p:nvSpPr>
        <p:spPr>
          <a:xfrm>
            <a:off x="1176793" y="3124863"/>
            <a:ext cx="1661823" cy="1200329"/>
          </a:xfrm>
          <a:prstGeom prst="rect">
            <a:avLst/>
          </a:prstGeom>
          <a:noFill/>
        </p:spPr>
        <p:txBody>
          <a:bodyPr wrap="square" rtlCol="0">
            <a:spAutoFit/>
          </a:bodyPr>
          <a:lstStyle/>
          <a:p>
            <a:r>
              <a:rPr lang="en-US" dirty="0" smtClean="0"/>
              <a:t>Silicon sample is quite thin and barely visible</a:t>
            </a:r>
            <a:endParaRPr lang="en-US" dirty="0"/>
          </a:p>
        </p:txBody>
      </p:sp>
      <p:cxnSp>
        <p:nvCxnSpPr>
          <p:cNvPr id="7" name="Straight Arrow Connector 6"/>
          <p:cNvCxnSpPr/>
          <p:nvPr/>
        </p:nvCxnSpPr>
        <p:spPr>
          <a:xfrm>
            <a:off x="2695492" y="3363402"/>
            <a:ext cx="1828800" cy="270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281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switch to ½ um DLF and then final polish with .05 micron Silica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TextBox 4"/>
          <p:cNvSpPr txBox="1"/>
          <p:nvPr/>
        </p:nvSpPr>
        <p:spPr>
          <a:xfrm>
            <a:off x="9716494" y="3474720"/>
            <a:ext cx="1550504" cy="3416320"/>
          </a:xfrm>
          <a:prstGeom prst="rect">
            <a:avLst/>
          </a:prstGeom>
          <a:noFill/>
        </p:spPr>
        <p:txBody>
          <a:bodyPr wrap="square" rtlCol="0">
            <a:spAutoFit/>
          </a:bodyPr>
          <a:lstStyle/>
          <a:p>
            <a:r>
              <a:rPr lang="en-US" dirty="0" smtClean="0"/>
              <a:t>Amber color of Si indicates electron transparent, and you can see electronic interconnects.  Sample is ready to be </a:t>
            </a:r>
            <a:r>
              <a:rPr lang="en-US" dirty="0" err="1" smtClean="0"/>
              <a:t>debonded</a:t>
            </a:r>
            <a:r>
              <a:rPr lang="en-US" dirty="0" smtClean="0"/>
              <a:t> and transferred to a TEM grid</a:t>
            </a:r>
            <a:endParaRPr lang="en-US" dirty="0"/>
          </a:p>
        </p:txBody>
      </p:sp>
      <p:cxnSp>
        <p:nvCxnSpPr>
          <p:cNvPr id="7" name="Straight Arrow Connector 6"/>
          <p:cNvCxnSpPr/>
          <p:nvPr/>
        </p:nvCxnSpPr>
        <p:spPr>
          <a:xfrm flipH="1" flipV="1">
            <a:off x="6702950" y="3593990"/>
            <a:ext cx="3013544" cy="993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507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Once electron transparent wedge has been formed, time to transfer it to a TEM grid</a:t>
            </a:r>
            <a:endParaRPr lang="en-US" dirty="0"/>
          </a:p>
        </p:txBody>
      </p:sp>
      <p:sp>
        <p:nvSpPr>
          <p:cNvPr id="3" name="Content Placeholder 2"/>
          <p:cNvSpPr>
            <a:spLocks noGrp="1"/>
          </p:cNvSpPr>
          <p:nvPr>
            <p:ph idx="1"/>
          </p:nvPr>
        </p:nvSpPr>
        <p:spPr/>
        <p:txBody>
          <a:bodyPr/>
          <a:lstStyle/>
          <a:p>
            <a:r>
              <a:rPr lang="en-US" dirty="0" smtClean="0"/>
              <a:t>Follow same procedure detailed in slides 17, 18</a:t>
            </a:r>
          </a:p>
          <a:p>
            <a:r>
              <a:rPr lang="en-US" dirty="0" smtClean="0"/>
              <a:t>Keep in mind that the thin side of sample should be in middle of grid when you glue it for maximum viewing potential at tilt.  </a:t>
            </a:r>
          </a:p>
        </p:txBody>
      </p:sp>
    </p:spTree>
    <p:extLst>
      <p:ext uri="{BB962C8B-B14F-4D97-AF65-F5344CB8AC3E}">
        <p14:creationId xmlns:p14="http://schemas.microsoft.com/office/powerpoint/2010/main" val="42300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Put on hot plate at prescribed temperature and squeeze sample to cover glass with “alligator clip.”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9538" y="2369741"/>
            <a:ext cx="4352925" cy="3264693"/>
          </a:xfrm>
        </p:spPr>
      </p:pic>
    </p:spTree>
    <p:extLst>
      <p:ext uri="{BB962C8B-B14F-4D97-AF65-F5344CB8AC3E}">
        <p14:creationId xmlns:p14="http://schemas.microsoft.com/office/powerpoint/2010/main" val="173372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 glass is now bonded as indicated by amber color of adhesive.</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537" y="2401546"/>
            <a:ext cx="4352925" cy="3264693"/>
          </a:xfrm>
          <a:prstGeom prst="rect">
            <a:avLst/>
          </a:prstGeom>
        </p:spPr>
      </p:pic>
    </p:spTree>
    <p:extLst>
      <p:ext uri="{BB962C8B-B14F-4D97-AF65-F5344CB8AC3E}">
        <p14:creationId xmlns:p14="http://schemas.microsoft.com/office/powerpoint/2010/main" val="184693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are two options for ground samples, cross section and plan view.  This is plan view and it has no cover slip, no protect glass.  First we will do Cross section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TextBox 4"/>
          <p:cNvSpPr txBox="1"/>
          <p:nvPr/>
        </p:nvSpPr>
        <p:spPr>
          <a:xfrm>
            <a:off x="477078" y="4595854"/>
            <a:ext cx="2718030" cy="369332"/>
          </a:xfrm>
          <a:prstGeom prst="rect">
            <a:avLst/>
          </a:prstGeom>
          <a:noFill/>
        </p:spPr>
        <p:txBody>
          <a:bodyPr wrap="square" rtlCol="0">
            <a:spAutoFit/>
          </a:bodyPr>
          <a:lstStyle/>
          <a:p>
            <a:r>
              <a:rPr lang="en-US" dirty="0" smtClean="0"/>
              <a:t>Cross sectioning paddle</a:t>
            </a:r>
            <a:endParaRPr lang="en-US" dirty="0"/>
          </a:p>
        </p:txBody>
      </p:sp>
      <p:cxnSp>
        <p:nvCxnSpPr>
          <p:cNvPr id="7" name="Straight Arrow Connector 6"/>
          <p:cNvCxnSpPr/>
          <p:nvPr/>
        </p:nvCxnSpPr>
        <p:spPr>
          <a:xfrm flipV="1">
            <a:off x="2806810" y="4261899"/>
            <a:ext cx="2393343" cy="556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7078" y="2528515"/>
            <a:ext cx="2122999" cy="646331"/>
          </a:xfrm>
          <a:prstGeom prst="rect">
            <a:avLst/>
          </a:prstGeom>
          <a:noFill/>
        </p:spPr>
        <p:txBody>
          <a:bodyPr wrap="square" rtlCol="0">
            <a:spAutoFit/>
          </a:bodyPr>
          <a:lstStyle/>
          <a:p>
            <a:r>
              <a:rPr lang="en-US" dirty="0" smtClean="0"/>
              <a:t>Sample to be thinned plan view</a:t>
            </a:r>
            <a:endParaRPr lang="en-US" dirty="0"/>
          </a:p>
        </p:txBody>
      </p:sp>
      <p:cxnSp>
        <p:nvCxnSpPr>
          <p:cNvPr id="10" name="Straight Arrow Connector 9"/>
          <p:cNvCxnSpPr/>
          <p:nvPr/>
        </p:nvCxnSpPr>
        <p:spPr>
          <a:xfrm>
            <a:off x="2242268" y="2894275"/>
            <a:ext cx="3617843" cy="557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44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prep method 1, cross sectional</a:t>
            </a:r>
            <a:endParaRPr lang="en-US" dirty="0"/>
          </a:p>
        </p:txBody>
      </p:sp>
      <p:sp>
        <p:nvSpPr>
          <p:cNvPr id="3" name="Content Placeholder 2"/>
          <p:cNvSpPr>
            <a:spLocks noGrp="1"/>
          </p:cNvSpPr>
          <p:nvPr>
            <p:ph idx="1"/>
          </p:nvPr>
        </p:nvSpPr>
        <p:spPr/>
        <p:txBody>
          <a:bodyPr/>
          <a:lstStyle/>
          <a:p>
            <a:r>
              <a:rPr lang="en-US" dirty="0" smtClean="0"/>
              <a:t>Cross sectional is a bit more complicated </a:t>
            </a:r>
          </a:p>
          <a:p>
            <a:r>
              <a:rPr lang="en-US" dirty="0" smtClean="0"/>
              <a:t>We first mount sample parallel to long axis of cross sectioning paddle and then grind and polish to the area of interest (AOI). </a:t>
            </a:r>
          </a:p>
          <a:p>
            <a:r>
              <a:rPr lang="en-US" dirty="0" smtClean="0"/>
              <a:t>Then we remount the sample perpendicular with AOI down.</a:t>
            </a:r>
          </a:p>
          <a:p>
            <a:r>
              <a:rPr lang="en-US" dirty="0" smtClean="0"/>
              <a:t>With AOI down we thin to a wedge for electron transparency</a:t>
            </a:r>
            <a:endParaRPr lang="en-US" dirty="0"/>
          </a:p>
        </p:txBody>
      </p:sp>
    </p:spTree>
    <p:extLst>
      <p:ext uri="{BB962C8B-B14F-4D97-AF65-F5344CB8AC3E}">
        <p14:creationId xmlns:p14="http://schemas.microsoft.com/office/powerpoint/2010/main" val="183188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798" y="0"/>
            <a:ext cx="10515600" cy="1325563"/>
          </a:xfrm>
        </p:spPr>
        <p:txBody>
          <a:bodyPr/>
          <a:lstStyle/>
          <a:p>
            <a:r>
              <a:rPr lang="en-US" dirty="0" smtClean="0"/>
              <a:t>Cross sectional sample prep Overview</a:t>
            </a:r>
            <a:endParaRPr lang="en-US" dirty="0"/>
          </a:p>
        </p:txBody>
      </p:sp>
      <p:grpSp>
        <p:nvGrpSpPr>
          <p:cNvPr id="6" name="Group 5"/>
          <p:cNvGrpSpPr/>
          <p:nvPr/>
        </p:nvGrpSpPr>
        <p:grpSpPr>
          <a:xfrm>
            <a:off x="3397142" y="3664116"/>
            <a:ext cx="2719345" cy="604300"/>
            <a:chOff x="4806562" y="3069203"/>
            <a:chExt cx="2965837" cy="604300"/>
          </a:xfrm>
        </p:grpSpPr>
        <p:sp>
          <p:nvSpPr>
            <p:cNvPr id="4" name="Rectangle 3"/>
            <p:cNvSpPr/>
            <p:nvPr/>
          </p:nvSpPr>
          <p:spPr>
            <a:xfrm>
              <a:off x="4818490" y="3069203"/>
              <a:ext cx="2941983" cy="26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6562" y="3395207"/>
              <a:ext cx="2965837" cy="2782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486647" y="2140881"/>
            <a:ext cx="2965837" cy="604300"/>
            <a:chOff x="4806562" y="3069203"/>
            <a:chExt cx="2965837" cy="604300"/>
          </a:xfrm>
        </p:grpSpPr>
        <p:sp>
          <p:nvSpPr>
            <p:cNvPr id="8" name="Rectangle 7"/>
            <p:cNvSpPr/>
            <p:nvPr/>
          </p:nvSpPr>
          <p:spPr>
            <a:xfrm>
              <a:off x="4818490" y="3069203"/>
              <a:ext cx="2941983" cy="26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6562" y="3395207"/>
              <a:ext cx="2965837" cy="2782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rot="16200000">
            <a:off x="4335309" y="5209745"/>
            <a:ext cx="708813" cy="604300"/>
            <a:chOff x="4806562" y="3069203"/>
            <a:chExt cx="2965837" cy="604300"/>
          </a:xfrm>
        </p:grpSpPr>
        <p:sp>
          <p:nvSpPr>
            <p:cNvPr id="11" name="Rectangle 10"/>
            <p:cNvSpPr/>
            <p:nvPr/>
          </p:nvSpPr>
          <p:spPr>
            <a:xfrm>
              <a:off x="4818490" y="3069203"/>
              <a:ext cx="2941983" cy="26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06562" y="3395207"/>
              <a:ext cx="2965837" cy="2782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727061" y="1956021"/>
            <a:ext cx="2417197" cy="646331"/>
          </a:xfrm>
          <a:prstGeom prst="rect">
            <a:avLst/>
          </a:prstGeom>
          <a:noFill/>
        </p:spPr>
        <p:txBody>
          <a:bodyPr wrap="square" rtlCol="0">
            <a:spAutoFit/>
          </a:bodyPr>
          <a:lstStyle/>
          <a:p>
            <a:r>
              <a:rPr lang="en-US" dirty="0" smtClean="0"/>
              <a:t>Step 1 protect layer</a:t>
            </a:r>
          </a:p>
          <a:p>
            <a:r>
              <a:rPr lang="en-US" dirty="0" smtClean="0"/>
              <a:t>Glued on</a:t>
            </a:r>
            <a:endParaRPr lang="en-US" dirty="0"/>
          </a:p>
        </p:txBody>
      </p:sp>
      <p:sp>
        <p:nvSpPr>
          <p:cNvPr id="14" name="TextBox 13"/>
          <p:cNvSpPr txBox="1"/>
          <p:nvPr/>
        </p:nvSpPr>
        <p:spPr>
          <a:xfrm>
            <a:off x="4365265" y="2403275"/>
            <a:ext cx="1280160" cy="369332"/>
          </a:xfrm>
          <a:prstGeom prst="rect">
            <a:avLst/>
          </a:prstGeom>
          <a:noFill/>
        </p:spPr>
        <p:txBody>
          <a:bodyPr wrap="square" rtlCol="0">
            <a:spAutoFit/>
          </a:bodyPr>
          <a:lstStyle/>
          <a:p>
            <a:r>
              <a:rPr lang="en-US" smtClean="0"/>
              <a:t>sample</a:t>
            </a:r>
            <a:endParaRPr lang="en-US"/>
          </a:p>
        </p:txBody>
      </p:sp>
      <p:cxnSp>
        <p:nvCxnSpPr>
          <p:cNvPr id="16" name="Straight Arrow Connector 15"/>
          <p:cNvCxnSpPr/>
          <p:nvPr/>
        </p:nvCxnSpPr>
        <p:spPr>
          <a:xfrm flipH="1">
            <a:off x="6202017" y="1732628"/>
            <a:ext cx="15903" cy="772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31524" y="871936"/>
            <a:ext cx="1775129" cy="923330"/>
          </a:xfrm>
          <a:prstGeom prst="rect">
            <a:avLst/>
          </a:prstGeom>
          <a:noFill/>
        </p:spPr>
        <p:txBody>
          <a:bodyPr wrap="square" rtlCol="0">
            <a:spAutoFit/>
          </a:bodyPr>
          <a:lstStyle/>
          <a:p>
            <a:r>
              <a:rPr lang="en-US" dirty="0" smtClean="0"/>
              <a:t>Area of interest. For example a defect in metal</a:t>
            </a:r>
            <a:endParaRPr lang="en-US" dirty="0"/>
          </a:p>
        </p:txBody>
      </p:sp>
      <p:sp>
        <p:nvSpPr>
          <p:cNvPr id="18" name="TextBox 17"/>
          <p:cNvSpPr txBox="1"/>
          <p:nvPr/>
        </p:nvSpPr>
        <p:spPr>
          <a:xfrm>
            <a:off x="4100884" y="2070726"/>
            <a:ext cx="1765190" cy="369332"/>
          </a:xfrm>
          <a:prstGeom prst="rect">
            <a:avLst/>
          </a:prstGeom>
          <a:noFill/>
        </p:spPr>
        <p:txBody>
          <a:bodyPr wrap="square" rtlCol="0">
            <a:spAutoFit/>
          </a:bodyPr>
          <a:lstStyle/>
          <a:p>
            <a:r>
              <a:rPr lang="en-US" smtClean="0"/>
              <a:t>Protect glass</a:t>
            </a:r>
            <a:endParaRPr lang="en-US"/>
          </a:p>
        </p:txBody>
      </p:sp>
      <p:sp>
        <p:nvSpPr>
          <p:cNvPr id="19" name="TextBox 18"/>
          <p:cNvSpPr txBox="1"/>
          <p:nvPr/>
        </p:nvSpPr>
        <p:spPr>
          <a:xfrm>
            <a:off x="6989196" y="2417686"/>
            <a:ext cx="3093058" cy="369332"/>
          </a:xfrm>
          <a:prstGeom prst="rect">
            <a:avLst/>
          </a:prstGeom>
          <a:noFill/>
        </p:spPr>
        <p:txBody>
          <a:bodyPr wrap="square" rtlCol="0">
            <a:spAutoFit/>
          </a:bodyPr>
          <a:lstStyle/>
          <a:p>
            <a:r>
              <a:rPr lang="en-US" dirty="0" smtClean="0"/>
              <a:t>Thin adhesive bond line(s)</a:t>
            </a:r>
            <a:endParaRPr lang="en-US" dirty="0"/>
          </a:p>
        </p:txBody>
      </p:sp>
      <p:cxnSp>
        <p:nvCxnSpPr>
          <p:cNvPr id="22" name="Straight Arrow Connector 21"/>
          <p:cNvCxnSpPr>
            <a:stCxn id="19" idx="1"/>
          </p:cNvCxnSpPr>
          <p:nvPr/>
        </p:nvCxnSpPr>
        <p:spPr>
          <a:xfrm flipH="1" flipV="1">
            <a:off x="6452484" y="2466885"/>
            <a:ext cx="536712" cy="13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309360" y="3620689"/>
            <a:ext cx="2226365" cy="646331"/>
          </a:xfrm>
          <a:prstGeom prst="rect">
            <a:avLst/>
          </a:prstGeom>
          <a:noFill/>
        </p:spPr>
        <p:txBody>
          <a:bodyPr wrap="square" rtlCol="0">
            <a:spAutoFit/>
          </a:bodyPr>
          <a:lstStyle/>
          <a:p>
            <a:r>
              <a:rPr lang="en-US" dirty="0" smtClean="0"/>
              <a:t>Grind and polish to area of interest (AOI)</a:t>
            </a:r>
            <a:endParaRPr lang="en-US" dirty="0"/>
          </a:p>
        </p:txBody>
      </p:sp>
      <p:sp>
        <p:nvSpPr>
          <p:cNvPr id="26" name="TextBox 25"/>
          <p:cNvSpPr txBox="1"/>
          <p:nvPr/>
        </p:nvSpPr>
        <p:spPr>
          <a:xfrm>
            <a:off x="387048" y="2837666"/>
            <a:ext cx="3041375" cy="923330"/>
          </a:xfrm>
          <a:prstGeom prst="rect">
            <a:avLst/>
          </a:prstGeom>
          <a:noFill/>
        </p:spPr>
        <p:txBody>
          <a:bodyPr wrap="square" rtlCol="0">
            <a:spAutoFit/>
          </a:bodyPr>
          <a:lstStyle/>
          <a:p>
            <a:r>
              <a:rPr lang="en-US" dirty="0" smtClean="0"/>
              <a:t>Step 2: mount long axis // to cross section paddle and grind to area of interest</a:t>
            </a:r>
            <a:endParaRPr lang="en-US" dirty="0"/>
          </a:p>
        </p:txBody>
      </p:sp>
      <p:cxnSp>
        <p:nvCxnSpPr>
          <p:cNvPr id="29" name="Straight Arrow Connector 28"/>
          <p:cNvCxnSpPr/>
          <p:nvPr/>
        </p:nvCxnSpPr>
        <p:spPr>
          <a:xfrm>
            <a:off x="4932229" y="3118302"/>
            <a:ext cx="0"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993336" y="3820665"/>
            <a:ext cx="1534602" cy="976886"/>
            <a:chOff x="898497" y="4167608"/>
            <a:chExt cx="1534602" cy="976886"/>
          </a:xfrm>
        </p:grpSpPr>
        <p:sp>
          <p:nvSpPr>
            <p:cNvPr id="24" name="Rectangle 23"/>
            <p:cNvSpPr/>
            <p:nvPr/>
          </p:nvSpPr>
          <p:spPr>
            <a:xfrm>
              <a:off x="898497" y="4295996"/>
              <a:ext cx="914400" cy="84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812897" y="4295996"/>
              <a:ext cx="453225" cy="1311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812897" y="4238045"/>
              <a:ext cx="620202" cy="579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812897" y="4167608"/>
              <a:ext cx="620202" cy="579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834886" y="5943356"/>
            <a:ext cx="914400" cy="84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764612" y="5943356"/>
            <a:ext cx="453225" cy="1311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88342" y="4904430"/>
            <a:ext cx="3116912" cy="646331"/>
          </a:xfrm>
          <a:prstGeom prst="rect">
            <a:avLst/>
          </a:prstGeom>
          <a:noFill/>
        </p:spPr>
        <p:txBody>
          <a:bodyPr wrap="square" rtlCol="0">
            <a:spAutoFit/>
          </a:bodyPr>
          <a:lstStyle/>
          <a:p>
            <a:r>
              <a:rPr lang="en-US" dirty="0" smtClean="0"/>
              <a:t>Step 3 sample de-bonded and rotated to thin to AOI</a:t>
            </a:r>
            <a:endParaRPr lang="en-US" dirty="0"/>
          </a:p>
        </p:txBody>
      </p:sp>
      <p:cxnSp>
        <p:nvCxnSpPr>
          <p:cNvPr id="37" name="Straight Connector 36"/>
          <p:cNvCxnSpPr/>
          <p:nvPr/>
        </p:nvCxnSpPr>
        <p:spPr>
          <a:xfrm>
            <a:off x="4365265" y="4842505"/>
            <a:ext cx="0" cy="346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83479" y="4806959"/>
            <a:ext cx="0" cy="346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005345" y="5000722"/>
            <a:ext cx="429371" cy="7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810661" y="5008673"/>
            <a:ext cx="508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856382" y="4587903"/>
            <a:ext cx="1685677" cy="276999"/>
          </a:xfrm>
          <a:prstGeom prst="rect">
            <a:avLst/>
          </a:prstGeom>
          <a:noFill/>
        </p:spPr>
        <p:txBody>
          <a:bodyPr wrap="square" rtlCol="0">
            <a:spAutoFit/>
          </a:bodyPr>
          <a:lstStyle/>
          <a:p>
            <a:r>
              <a:rPr lang="en-US" sz="1200" dirty="0" smtClean="0"/>
              <a:t>Less than 3 mm</a:t>
            </a:r>
            <a:endParaRPr lang="en-US" sz="1200" dirty="0"/>
          </a:p>
        </p:txBody>
      </p:sp>
      <p:grpSp>
        <p:nvGrpSpPr>
          <p:cNvPr id="45" name="Group 44"/>
          <p:cNvGrpSpPr/>
          <p:nvPr/>
        </p:nvGrpSpPr>
        <p:grpSpPr>
          <a:xfrm>
            <a:off x="2224748" y="5943356"/>
            <a:ext cx="278828" cy="115957"/>
            <a:chOff x="4806562" y="3069203"/>
            <a:chExt cx="2965837" cy="604300"/>
          </a:xfrm>
        </p:grpSpPr>
        <p:sp>
          <p:nvSpPr>
            <p:cNvPr id="46" name="Rectangle 45"/>
            <p:cNvSpPr/>
            <p:nvPr/>
          </p:nvSpPr>
          <p:spPr>
            <a:xfrm>
              <a:off x="4818490" y="3069203"/>
              <a:ext cx="2941983" cy="26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806562" y="3395207"/>
              <a:ext cx="2965837" cy="2782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6790413" y="2789692"/>
            <a:ext cx="3490623" cy="646331"/>
          </a:xfrm>
          <a:prstGeom prst="rect">
            <a:avLst/>
          </a:prstGeom>
          <a:noFill/>
        </p:spPr>
        <p:txBody>
          <a:bodyPr wrap="square" rtlCol="0">
            <a:spAutoFit/>
          </a:bodyPr>
          <a:lstStyle/>
          <a:p>
            <a:r>
              <a:rPr lang="en-US" dirty="0" smtClean="0"/>
              <a:t>For sensitive samples a second protect glass is added to bottom</a:t>
            </a:r>
            <a:endParaRPr lang="en-US" dirty="0"/>
          </a:p>
        </p:txBody>
      </p:sp>
      <p:sp>
        <p:nvSpPr>
          <p:cNvPr id="49" name="Rectangle 48"/>
          <p:cNvSpPr/>
          <p:nvPr/>
        </p:nvSpPr>
        <p:spPr>
          <a:xfrm>
            <a:off x="3486647" y="2787018"/>
            <a:ext cx="2953911" cy="263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534354" y="2734350"/>
            <a:ext cx="2941982" cy="369332"/>
          </a:xfrm>
          <a:prstGeom prst="rect">
            <a:avLst/>
          </a:prstGeom>
          <a:noFill/>
        </p:spPr>
        <p:txBody>
          <a:bodyPr wrap="square" rtlCol="0">
            <a:spAutoFit/>
          </a:bodyPr>
          <a:lstStyle/>
          <a:p>
            <a:r>
              <a:rPr lang="en-US" smtClean="0"/>
              <a:t>Optional second protect glass</a:t>
            </a:r>
            <a:endParaRPr lang="en-US"/>
          </a:p>
        </p:txBody>
      </p:sp>
      <p:cxnSp>
        <p:nvCxnSpPr>
          <p:cNvPr id="52" name="Straight Arrow Connector 51"/>
          <p:cNvCxnSpPr/>
          <p:nvPr/>
        </p:nvCxnSpPr>
        <p:spPr>
          <a:xfrm flipH="1">
            <a:off x="6452484" y="2718486"/>
            <a:ext cx="533210" cy="68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rot="5400000">
            <a:off x="9578140" y="3609158"/>
            <a:ext cx="1534602" cy="976886"/>
            <a:chOff x="898497" y="4167608"/>
            <a:chExt cx="1534602" cy="976886"/>
          </a:xfrm>
        </p:grpSpPr>
        <p:sp>
          <p:nvSpPr>
            <p:cNvPr id="56" name="Rectangle 55"/>
            <p:cNvSpPr/>
            <p:nvPr/>
          </p:nvSpPr>
          <p:spPr>
            <a:xfrm>
              <a:off x="898497" y="4295996"/>
              <a:ext cx="914400" cy="84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812897" y="4295996"/>
              <a:ext cx="453225" cy="1311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812897" y="4238045"/>
              <a:ext cx="620202" cy="579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812897" y="4167608"/>
              <a:ext cx="620202" cy="579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a:off x="8957377" y="4773637"/>
            <a:ext cx="1876508" cy="4135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c 62"/>
          <p:cNvSpPr/>
          <p:nvPr/>
        </p:nvSpPr>
        <p:spPr>
          <a:xfrm>
            <a:off x="10071238" y="4888653"/>
            <a:ext cx="512593" cy="21543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 name="Straight Connector 64"/>
          <p:cNvCxnSpPr/>
          <p:nvPr/>
        </p:nvCxnSpPr>
        <p:spPr>
          <a:xfrm flipH="1" flipV="1">
            <a:off x="10327535" y="4897079"/>
            <a:ext cx="125099" cy="95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3" idx="0"/>
          </p:cNvCxnSpPr>
          <p:nvPr/>
        </p:nvCxnSpPr>
        <p:spPr>
          <a:xfrm flipV="1">
            <a:off x="10327535" y="4832519"/>
            <a:ext cx="125099" cy="5613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179994" y="5451153"/>
            <a:ext cx="2668988" cy="646331"/>
          </a:xfrm>
          <a:prstGeom prst="rect">
            <a:avLst/>
          </a:prstGeom>
          <a:noFill/>
        </p:spPr>
        <p:txBody>
          <a:bodyPr wrap="square" rtlCol="0">
            <a:spAutoFit/>
          </a:bodyPr>
          <a:lstStyle/>
          <a:p>
            <a:r>
              <a:rPr lang="en-US" dirty="0" smtClean="0"/>
              <a:t>AOI down!</a:t>
            </a:r>
          </a:p>
          <a:p>
            <a:r>
              <a:rPr lang="en-US" dirty="0" smtClean="0"/>
              <a:t>Towards glue</a:t>
            </a:r>
            <a:endParaRPr lang="en-US" dirty="0"/>
          </a:p>
        </p:txBody>
      </p:sp>
      <p:cxnSp>
        <p:nvCxnSpPr>
          <p:cNvPr id="20" name="Straight Arrow Connector 19"/>
          <p:cNvCxnSpPr>
            <a:endCxn id="12" idx="1"/>
          </p:cNvCxnSpPr>
          <p:nvPr/>
        </p:nvCxnSpPr>
        <p:spPr>
          <a:xfrm flipH="1">
            <a:off x="4852718" y="5657067"/>
            <a:ext cx="421114" cy="209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6177200" y="2504661"/>
            <a:ext cx="24817" cy="214685"/>
          </a:xfrm>
          <a:custGeom>
            <a:avLst/>
            <a:gdLst>
              <a:gd name="connsiteX0" fmla="*/ 24817 w 24817"/>
              <a:gd name="connsiteY0" fmla="*/ 0 h 214685"/>
              <a:gd name="connsiteX1" fmla="*/ 16866 w 24817"/>
              <a:gd name="connsiteY1" fmla="*/ 79513 h 214685"/>
              <a:gd name="connsiteX2" fmla="*/ 963 w 24817"/>
              <a:gd name="connsiteY2" fmla="*/ 159026 h 214685"/>
              <a:gd name="connsiteX3" fmla="*/ 963 w 24817"/>
              <a:gd name="connsiteY3" fmla="*/ 214685 h 214685"/>
            </a:gdLst>
            <a:ahLst/>
            <a:cxnLst>
              <a:cxn ang="0">
                <a:pos x="connsiteX0" y="connsiteY0"/>
              </a:cxn>
              <a:cxn ang="0">
                <a:pos x="connsiteX1" y="connsiteY1"/>
              </a:cxn>
              <a:cxn ang="0">
                <a:pos x="connsiteX2" y="connsiteY2"/>
              </a:cxn>
              <a:cxn ang="0">
                <a:pos x="connsiteX3" y="connsiteY3"/>
              </a:cxn>
            </a:cxnLst>
            <a:rect l="l" t="t" r="r" b="b"/>
            <a:pathLst>
              <a:path w="24817" h="214685">
                <a:moveTo>
                  <a:pt x="24817" y="0"/>
                </a:moveTo>
                <a:cubicBezTo>
                  <a:pt x="22167" y="26504"/>
                  <a:pt x="20817" y="53171"/>
                  <a:pt x="16866" y="79513"/>
                </a:cubicBezTo>
                <a:cubicBezTo>
                  <a:pt x="12856" y="106243"/>
                  <a:pt x="4121" y="132182"/>
                  <a:pt x="963" y="159026"/>
                </a:cubicBezTo>
                <a:cubicBezTo>
                  <a:pt x="-1205" y="177452"/>
                  <a:pt x="963" y="196132"/>
                  <a:pt x="963" y="2146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050943" y="4039263"/>
            <a:ext cx="31805" cy="190831"/>
          </a:xfrm>
          <a:custGeom>
            <a:avLst/>
            <a:gdLst>
              <a:gd name="connsiteX0" fmla="*/ 31805 w 31805"/>
              <a:gd name="connsiteY0" fmla="*/ 0 h 190831"/>
              <a:gd name="connsiteX1" fmla="*/ 23854 w 31805"/>
              <a:gd name="connsiteY1" fmla="*/ 63610 h 190831"/>
              <a:gd name="connsiteX2" fmla="*/ 0 w 31805"/>
              <a:gd name="connsiteY2" fmla="*/ 151074 h 190831"/>
              <a:gd name="connsiteX3" fmla="*/ 7951 w 31805"/>
              <a:gd name="connsiteY3" fmla="*/ 190831 h 190831"/>
            </a:gdLst>
            <a:ahLst/>
            <a:cxnLst>
              <a:cxn ang="0">
                <a:pos x="connsiteX0" y="connsiteY0"/>
              </a:cxn>
              <a:cxn ang="0">
                <a:pos x="connsiteX1" y="connsiteY1"/>
              </a:cxn>
              <a:cxn ang="0">
                <a:pos x="connsiteX2" y="connsiteY2"/>
              </a:cxn>
              <a:cxn ang="0">
                <a:pos x="connsiteX3" y="connsiteY3"/>
              </a:cxn>
            </a:cxnLst>
            <a:rect l="l" t="t" r="r" b="b"/>
            <a:pathLst>
              <a:path w="31805" h="190831">
                <a:moveTo>
                  <a:pt x="31805" y="0"/>
                </a:moveTo>
                <a:cubicBezTo>
                  <a:pt x="29155" y="21203"/>
                  <a:pt x="27792" y="42608"/>
                  <a:pt x="23854" y="63610"/>
                </a:cubicBezTo>
                <a:cubicBezTo>
                  <a:pt x="16169" y="104599"/>
                  <a:pt x="10931" y="118279"/>
                  <a:pt x="0" y="151074"/>
                </a:cubicBezTo>
                <a:lnTo>
                  <a:pt x="7951" y="19083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741398" y="5782334"/>
            <a:ext cx="190831" cy="39966"/>
          </a:xfrm>
          <a:custGeom>
            <a:avLst/>
            <a:gdLst>
              <a:gd name="connsiteX0" fmla="*/ 0 w 190831"/>
              <a:gd name="connsiteY0" fmla="*/ 31805 h 39966"/>
              <a:gd name="connsiteX1" fmla="*/ 63610 w 190831"/>
              <a:gd name="connsiteY1" fmla="*/ 31805 h 39966"/>
              <a:gd name="connsiteX2" fmla="*/ 159026 w 190831"/>
              <a:gd name="connsiteY2" fmla="*/ 23854 h 39966"/>
              <a:gd name="connsiteX3" fmla="*/ 190831 w 190831"/>
              <a:gd name="connsiteY3" fmla="*/ 0 h 39966"/>
            </a:gdLst>
            <a:ahLst/>
            <a:cxnLst>
              <a:cxn ang="0">
                <a:pos x="connsiteX0" y="connsiteY0"/>
              </a:cxn>
              <a:cxn ang="0">
                <a:pos x="connsiteX1" y="connsiteY1"/>
              </a:cxn>
              <a:cxn ang="0">
                <a:pos x="connsiteX2" y="connsiteY2"/>
              </a:cxn>
              <a:cxn ang="0">
                <a:pos x="connsiteX3" y="connsiteY3"/>
              </a:cxn>
            </a:cxnLst>
            <a:rect l="l" t="t" r="r" b="b"/>
            <a:pathLst>
              <a:path w="190831" h="39966">
                <a:moveTo>
                  <a:pt x="0" y="31805"/>
                </a:moveTo>
                <a:cubicBezTo>
                  <a:pt x="56542" y="45940"/>
                  <a:pt x="7068" y="38873"/>
                  <a:pt x="63610" y="31805"/>
                </a:cubicBezTo>
                <a:cubicBezTo>
                  <a:pt x="95279" y="27847"/>
                  <a:pt x="127221" y="26504"/>
                  <a:pt x="159026" y="23854"/>
                </a:cubicBezTo>
                <a:cubicBezTo>
                  <a:pt x="185999" y="5872"/>
                  <a:pt x="176123" y="14708"/>
                  <a:pt x="19083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5400000">
            <a:off x="7678035" y="4691939"/>
            <a:ext cx="914400" cy="84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8267273" y="5734402"/>
            <a:ext cx="453225" cy="1311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068880" y="6141995"/>
            <a:ext cx="1876508" cy="4135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c 70"/>
          <p:cNvSpPr/>
          <p:nvPr/>
        </p:nvSpPr>
        <p:spPr>
          <a:xfrm>
            <a:off x="8046891" y="6249725"/>
            <a:ext cx="512593" cy="21543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p:cNvCxnSpPr/>
          <p:nvPr/>
        </p:nvCxnSpPr>
        <p:spPr>
          <a:xfrm flipH="1" flipV="1">
            <a:off x="8303188" y="6249725"/>
            <a:ext cx="125099" cy="95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8303188" y="6193591"/>
            <a:ext cx="125099" cy="56134"/>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955033" y="3436023"/>
            <a:ext cx="326003" cy="369332"/>
          </a:xfrm>
          <a:prstGeom prst="rect">
            <a:avLst/>
          </a:prstGeom>
          <a:noFill/>
        </p:spPr>
        <p:txBody>
          <a:bodyPr wrap="square" rtlCol="0">
            <a:spAutoFit/>
          </a:bodyPr>
          <a:lstStyle/>
          <a:p>
            <a:r>
              <a:rPr lang="en-US" dirty="0" smtClean="0"/>
              <a:t>2</a:t>
            </a:r>
            <a:endParaRPr lang="en-US" dirty="0"/>
          </a:p>
        </p:txBody>
      </p:sp>
      <p:sp>
        <p:nvSpPr>
          <p:cNvPr id="42" name="TextBox 41"/>
          <p:cNvSpPr txBox="1"/>
          <p:nvPr/>
        </p:nvSpPr>
        <p:spPr>
          <a:xfrm>
            <a:off x="7768424" y="4726402"/>
            <a:ext cx="278467" cy="369332"/>
          </a:xfrm>
          <a:prstGeom prst="rect">
            <a:avLst/>
          </a:prstGeom>
          <a:noFill/>
        </p:spPr>
        <p:txBody>
          <a:bodyPr wrap="square" rtlCol="0">
            <a:spAutoFit/>
          </a:bodyPr>
          <a:lstStyle/>
          <a:p>
            <a:r>
              <a:rPr lang="en-US" dirty="0" smtClean="0"/>
              <a:t>3</a:t>
            </a:r>
            <a:endParaRPr lang="en-US" dirty="0"/>
          </a:p>
        </p:txBody>
      </p:sp>
      <p:grpSp>
        <p:nvGrpSpPr>
          <p:cNvPr id="51" name="Group 50"/>
          <p:cNvGrpSpPr/>
          <p:nvPr/>
        </p:nvGrpSpPr>
        <p:grpSpPr>
          <a:xfrm>
            <a:off x="8447762" y="6040999"/>
            <a:ext cx="92247" cy="172419"/>
            <a:chOff x="9826644" y="5745808"/>
            <a:chExt cx="128388" cy="620202"/>
          </a:xfrm>
        </p:grpSpPr>
        <p:sp>
          <p:nvSpPr>
            <p:cNvPr id="74" name="Rectangle 73"/>
            <p:cNvSpPr/>
            <p:nvPr/>
          </p:nvSpPr>
          <p:spPr>
            <a:xfrm rot="5400000">
              <a:off x="9545519" y="6026933"/>
              <a:ext cx="620202" cy="579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5400000">
              <a:off x="9615956" y="6026933"/>
              <a:ext cx="620202" cy="579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8964863" y="5801162"/>
            <a:ext cx="2749076" cy="923330"/>
          </a:xfrm>
          <a:prstGeom prst="rect">
            <a:avLst/>
          </a:prstGeom>
          <a:noFill/>
        </p:spPr>
        <p:txBody>
          <a:bodyPr wrap="square" rtlCol="0">
            <a:spAutoFit/>
          </a:bodyPr>
          <a:lstStyle/>
          <a:p>
            <a:r>
              <a:rPr lang="en-US" dirty="0" smtClean="0"/>
              <a:t>In step 3 we have unglued and re-bonded to thin a wedge to area of interest</a:t>
            </a:r>
            <a:endParaRPr lang="en-US" dirty="0"/>
          </a:p>
        </p:txBody>
      </p:sp>
      <p:sp>
        <p:nvSpPr>
          <p:cNvPr id="78" name="TextBox 77"/>
          <p:cNvSpPr txBox="1"/>
          <p:nvPr/>
        </p:nvSpPr>
        <p:spPr>
          <a:xfrm>
            <a:off x="1292086" y="4129268"/>
            <a:ext cx="457200" cy="369332"/>
          </a:xfrm>
          <a:prstGeom prst="rect">
            <a:avLst/>
          </a:prstGeom>
          <a:noFill/>
        </p:spPr>
        <p:txBody>
          <a:bodyPr wrap="square" rtlCol="0">
            <a:spAutoFit/>
          </a:bodyPr>
          <a:lstStyle/>
          <a:p>
            <a:r>
              <a:rPr lang="en-US" dirty="0" smtClean="0"/>
              <a:t>2</a:t>
            </a:r>
            <a:endParaRPr lang="en-US" dirty="0"/>
          </a:p>
        </p:txBody>
      </p:sp>
      <p:sp>
        <p:nvSpPr>
          <p:cNvPr id="79" name="TextBox 78"/>
          <p:cNvSpPr txBox="1"/>
          <p:nvPr/>
        </p:nvSpPr>
        <p:spPr>
          <a:xfrm>
            <a:off x="993336" y="6040998"/>
            <a:ext cx="596925" cy="369332"/>
          </a:xfrm>
          <a:prstGeom prst="rect">
            <a:avLst/>
          </a:prstGeom>
          <a:noFill/>
        </p:spPr>
        <p:txBody>
          <a:bodyPr wrap="square" rtlCol="0">
            <a:spAutoFit/>
          </a:bodyPr>
          <a:lstStyle/>
          <a:p>
            <a:r>
              <a:rPr lang="en-US" dirty="0" smtClean="0"/>
              <a:t>3</a:t>
            </a:r>
            <a:endParaRPr lang="en-US" dirty="0"/>
          </a:p>
        </p:txBody>
      </p:sp>
      <p:sp>
        <p:nvSpPr>
          <p:cNvPr id="80" name="TextBox 79"/>
          <p:cNvSpPr txBox="1"/>
          <p:nvPr/>
        </p:nvSpPr>
        <p:spPr>
          <a:xfrm>
            <a:off x="2146851" y="6410330"/>
            <a:ext cx="718315" cy="369332"/>
          </a:xfrm>
          <a:prstGeom prst="rect">
            <a:avLst/>
          </a:prstGeom>
          <a:noFill/>
        </p:spPr>
        <p:txBody>
          <a:bodyPr wrap="square" rtlCol="0">
            <a:spAutoFit/>
          </a:bodyPr>
          <a:lstStyle/>
          <a:p>
            <a:r>
              <a:rPr lang="en-US" dirty="0" smtClean="0"/>
              <a:t>AOI</a:t>
            </a:r>
            <a:endParaRPr lang="en-US" dirty="0"/>
          </a:p>
        </p:txBody>
      </p:sp>
      <p:cxnSp>
        <p:nvCxnSpPr>
          <p:cNvPr id="82" name="Straight Arrow Connector 81"/>
          <p:cNvCxnSpPr>
            <a:endCxn id="47" idx="1"/>
          </p:cNvCxnSpPr>
          <p:nvPr/>
        </p:nvCxnSpPr>
        <p:spPr>
          <a:xfrm flipH="1" flipV="1">
            <a:off x="2224748" y="6032613"/>
            <a:ext cx="136213" cy="312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8" idx="2"/>
          </p:cNvCxnSpPr>
          <p:nvPr/>
        </p:nvCxnSpPr>
        <p:spPr>
          <a:xfrm flipH="1">
            <a:off x="6050943" y="4129268"/>
            <a:ext cx="326003" cy="61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92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must be done on diamond saw to trim piece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TextBox 4"/>
          <p:cNvSpPr txBox="1"/>
          <p:nvPr/>
        </p:nvSpPr>
        <p:spPr>
          <a:xfrm>
            <a:off x="2178657" y="6176963"/>
            <a:ext cx="6818235" cy="369332"/>
          </a:xfrm>
          <a:prstGeom prst="rect">
            <a:avLst/>
          </a:prstGeom>
          <a:noFill/>
        </p:spPr>
        <p:txBody>
          <a:bodyPr wrap="square" rtlCol="0">
            <a:spAutoFit/>
          </a:bodyPr>
          <a:lstStyle/>
          <a:p>
            <a:r>
              <a:rPr lang="en-US" dirty="0" smtClean="0"/>
              <a:t>Trim your piece on high speed diamond saw</a:t>
            </a:r>
            <a:endParaRPr lang="en-US" dirty="0"/>
          </a:p>
        </p:txBody>
      </p:sp>
    </p:spTree>
    <p:extLst>
      <p:ext uri="{BB962C8B-B14F-4D97-AF65-F5344CB8AC3E}">
        <p14:creationId xmlns:p14="http://schemas.microsoft.com/office/powerpoint/2010/main" val="262383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we are slicing a thin slice of Nickel steel so we can then </a:t>
            </a:r>
            <a:r>
              <a:rPr lang="en-US" dirty="0" err="1" smtClean="0"/>
              <a:t>planarize</a:t>
            </a:r>
            <a:r>
              <a:rPr lang="en-US" dirty="0"/>
              <a:t> </a:t>
            </a:r>
            <a:r>
              <a:rPr lang="en-US" dirty="0" smtClean="0"/>
              <a:t>it on grinder.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438604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1021</Words>
  <Application>Microsoft Macintosh PowerPoint</Application>
  <PresentationFormat>Widescreen</PresentationFormat>
  <Paragraphs>86</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Calibri Light</vt:lpstr>
      <vt:lpstr>Arial</vt:lpstr>
      <vt:lpstr>Office Theme</vt:lpstr>
      <vt:lpstr>How to make a low cost* TEM wedge sample with grinder polisher</vt:lpstr>
      <vt:lpstr>Protect glass cover slip is applied to your die or metal foil with 110 adhesive</vt:lpstr>
      <vt:lpstr>Put on hot plate at prescribed temperature and squeeze sample to cover glass with “alligator clip.”</vt:lpstr>
      <vt:lpstr>Protect glass is now bonded as indicated by amber color of adhesive.</vt:lpstr>
      <vt:lpstr>There are two options for ground samples, cross section and plan view.  This is plan view and it has no cover slip, no protect glass.  First we will do Cross section</vt:lpstr>
      <vt:lpstr>Sample prep method 1, cross sectional</vt:lpstr>
      <vt:lpstr>Cross sectional sample prep Overview</vt:lpstr>
      <vt:lpstr>Work must be done on diamond saw to trim piece</vt:lpstr>
      <vt:lpstr>Here we are slicing a thin slice of Nickel steel so we can then planarize it on grinder.</vt:lpstr>
      <vt:lpstr>Planarizing Nickel Steel sample</vt:lpstr>
      <vt:lpstr>Now, we can hold onto the sample and decrease thickness with knob as we grind!</vt:lpstr>
      <vt:lpstr>Now that sample is planarized, metal samples typically don’t come planar, Silicon does</vt:lpstr>
      <vt:lpstr>Our planzarized Nickel metal foil now being trimmed to 3 mm max dimension</vt:lpstr>
      <vt:lpstr>Here we are trimming an integrated circuit so that maximum dimensions are 3 mm, so it can be thinned and glued to a 3 mm TEM grid.</vt:lpstr>
      <vt:lpstr>Level the tripod polisher and grind the Delrin feet to planarize.  Per  the instructions in the Allied High Tech Tripod polisher in LPSC room 145. </vt:lpstr>
      <vt:lpstr>Slight angle on tripod polisher so that a wedge is made</vt:lpstr>
      <vt:lpstr>Once we have thinned it to rough electron transparency, 150-300 nm we mount it on a grid.  This is the hardest part. </vt:lpstr>
      <vt:lpstr>Sample pick up onto slotted grid</vt:lpstr>
      <vt:lpstr>Mounting the wedge sample to TEM grid, higher Mag image</vt:lpstr>
      <vt:lpstr>Plan view sectioning, method 2</vt:lpstr>
      <vt:lpstr>Switch to 15 um Diamond lap film</vt:lpstr>
      <vt:lpstr>Thinned about half way.</vt:lpstr>
      <vt:lpstr>Then switch to 3 um Diamond Lap Film</vt:lpstr>
      <vt:lpstr>Now switch to ½ um DLF and then final polish with .05 micron Silica</vt:lpstr>
      <vt:lpstr>Once electron transparent wedge has been formed, time to transfer it to a TEM grid</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a TEM wedge sample with grinder polisher</dc:title>
  <dc:creator>Microsoft Office User</dc:creator>
  <cp:lastModifiedBy>Microsoft Office User</cp:lastModifiedBy>
  <cp:revision>25</cp:revision>
  <dcterms:created xsi:type="dcterms:W3CDTF">2017-03-24T17:19:56Z</dcterms:created>
  <dcterms:modified xsi:type="dcterms:W3CDTF">2017-04-04T21:51:51Z</dcterms:modified>
</cp:coreProperties>
</file>